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customXml/itemProps1.xml" ContentType="application/vnd.openxmlformats-officedocument.customXmlProperties+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mp3" ContentType="audio/unknown"/>
  <Default Extension="png" ContentType="image/png"/>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2" r:id="rId3"/>
    <p:sldMasterId id="2147483744" r:id="rId4"/>
  </p:sldMasterIdLst>
  <p:sldIdLst>
    <p:sldId id="256" r:id="rId5"/>
    <p:sldId id="258" r:id="rId6"/>
    <p:sldId id="259" r:id="rId7"/>
    <p:sldId id="260" r:id="rId8"/>
    <p:sldId id="268" r:id="rId9"/>
    <p:sldId id="261" r:id="rId10"/>
    <p:sldId id="262" r:id="rId11"/>
    <p:sldId id="263" r:id="rId12"/>
    <p:sldId id="264" r:id="rId13"/>
    <p:sldId id="265" r:id="rId14"/>
    <p:sldId id="269" r:id="rId15"/>
    <p:sldId id="267" r:id="rId16"/>
    <p:sldId id="270" r:id="rId17"/>
    <p:sldId id="271" r:id="rId18"/>
    <p:sldId id="272" r:id="rId19"/>
    <p:sldId id="26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71CA"/>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306" y="15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ustomXml" Target="../customXml/item2.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C6B783A-1B57-4D93-91E7-A137CDFF7552}" type="datetimeFigureOut">
              <a:rPr lang="en-US" smtClean="0"/>
              <a:t>10/18/2017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07180D8E-AE13-4957-A6CF-F25A27B7BE4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80D8E-AE13-4957-A6CF-F25A27B7BE43}"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C6B783A-1B57-4D93-91E7-A137CDFF7552}"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80D8E-AE13-4957-A6CF-F25A27B7BE4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6B783A-1B57-4D93-91E7-A137CDFF7552}"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80D8E-AE13-4957-A6CF-F25A27B7BE43}"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C6B783A-1B57-4D93-91E7-A137CDFF7552}" type="datetimeFigureOut">
              <a:rPr lang="en-US" smtClean="0"/>
              <a:t>10/18/2017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180D8E-AE13-4957-A6CF-F25A27B7BE43}"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C6B783A-1B57-4D93-91E7-A137CDFF7552}" type="datetimeFigureOut">
              <a:rPr lang="en-US" smtClean="0"/>
              <a:t>10/18/2017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180D8E-AE13-4957-A6CF-F25A27B7BE43}"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6B783A-1B57-4D93-91E7-A137CDFF7552}" type="datetimeFigureOut">
              <a:rPr lang="en-US" smtClean="0"/>
              <a:t>10/18/2017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180D8E-AE13-4957-A6CF-F25A27B7BE43}"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6B783A-1B57-4D93-91E7-A137CDFF7552}"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80D8E-AE13-4957-A6CF-F25A27B7BE43}"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C6B783A-1B57-4D93-91E7-A137CDFF7552}"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07180D8E-AE13-4957-A6CF-F25A27B7BE43}"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80D8E-AE13-4957-A6CF-F25A27B7BE43}"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80D8E-AE13-4957-A6CF-F25A27B7BE43}" type="slidenum">
              <a:rPr lang="en-US" smtClean="0"/>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C6B783A-1B57-4D93-91E7-A137CDFF7552}" type="datetimeFigureOut">
              <a:rPr lang="en-US" smtClean="0">
                <a:solidFill>
                  <a:srgbClr val="DBF5F9">
                    <a:shade val="90000"/>
                  </a:srgbClr>
                </a:solidFill>
              </a:rPr>
              <a:pPr/>
              <a:t>10/18/2017</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07180D8E-AE13-4957-A6CF-F25A27B7BE43}"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3185725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3640506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DBF5F9">
                    <a:shade val="90000"/>
                  </a:srgbClr>
                </a:solidFill>
              </a:rPr>
              <a:pPr/>
              <a:t>10/18/2017</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5758226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4191830841"/>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340723431"/>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9119762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708813965"/>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772941402"/>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239779220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606325316"/>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918679511"/>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C6B783A-1B57-4D93-91E7-A137CDFF7552}" type="datetimeFigureOut">
              <a:rPr lang="en-US" smtClean="0">
                <a:solidFill>
                  <a:srgbClr val="DBF5F9">
                    <a:shade val="90000"/>
                  </a:srgbClr>
                </a:solidFill>
              </a:rPr>
              <a:pPr/>
              <a:t>10/18/2017</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07180D8E-AE13-4957-A6CF-F25A27B7BE43}"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4745143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4162873768"/>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DBF5F9">
                    <a:shade val="90000"/>
                  </a:srgbClr>
                </a:solidFill>
              </a:rPr>
              <a:pPr/>
              <a:t>10/18/2017</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20067129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941610938"/>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41484179"/>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433240258"/>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429520450"/>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865712161"/>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69115832"/>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78501837"/>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902824507"/>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C6B783A-1B57-4D93-91E7-A137CDFF7552}" type="datetimeFigureOut">
              <a:rPr lang="en-US" smtClean="0">
                <a:solidFill>
                  <a:srgbClr val="DBF5F9">
                    <a:shade val="90000"/>
                  </a:srgbClr>
                </a:solidFill>
              </a:rPr>
              <a:pPr/>
              <a:t>10/18/2017</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07180D8E-AE13-4957-A6CF-F25A27B7BE43}"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5516480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096903672"/>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DBF5F9">
                    <a:shade val="90000"/>
                  </a:srgbClr>
                </a:solidFill>
              </a:rPr>
              <a:pPr/>
              <a:t>10/18/2017</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4567248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870341303"/>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278800102"/>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871631529"/>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846442017"/>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4085413289"/>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4157426222"/>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643249796"/>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967429647"/>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C6B783A-1B57-4D93-91E7-A137CDFF7552}" type="datetimeFigureOut">
              <a:rPr lang="en-US" smtClean="0"/>
              <a:t>10/18/2017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7180D8E-AE13-4957-A6CF-F25A27B7BE43}"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32931067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283111294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C6B783A-1B57-4D93-91E7-A137CDFF7552}" type="datetimeFigureOut">
              <a:rPr lang="en-US" smtClean="0">
                <a:solidFill>
                  <a:srgbClr val="04617B">
                    <a:shade val="90000"/>
                  </a:srgbClr>
                </a:solidFill>
              </a:rPr>
              <a:pPr/>
              <a:t>10/18/2017</a:t>
            </a:fld>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7180D8E-AE13-4957-A6CF-F25A27B7BE43}" type="slidenum">
              <a:rPr lang="en-US" smtClean="0">
                <a:solidFill>
                  <a:srgbClr val="04617B">
                    <a:shade val="90000"/>
                  </a:srgbClr>
                </a:solidFill>
              </a:rPr>
              <a:pPr/>
              <a:t>‹#›</a:t>
            </a:fld>
            <a:endParaRPr lang="en-US">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57753298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3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4182" y="0"/>
            <a:ext cx="7851648" cy="1828800"/>
          </a:xfrm>
        </p:spPr>
        <p:txBody>
          <a:bodyPr>
            <a:normAutofit/>
          </a:bodyPr>
          <a:lstStyle/>
          <a:p>
            <a:pPr algn="ctr"/>
            <a:r>
              <a:rPr lang="en-US" sz="4000" smtClean="0">
                <a:solidFill>
                  <a:srgbClr val="FFC000"/>
                </a:solidFill>
                <a:latin typeface="Arial" pitchFamily="34" charset="0"/>
                <a:cs typeface="Arial" pitchFamily="34" charset="0"/>
              </a:rPr>
              <a:t>HƯỞNG ỨNG TUẦN LỄ</a:t>
            </a:r>
            <a:br>
              <a:rPr lang="en-US" sz="4000" smtClean="0">
                <a:solidFill>
                  <a:srgbClr val="FFC000"/>
                </a:solidFill>
                <a:latin typeface="Arial" pitchFamily="34" charset="0"/>
                <a:cs typeface="Arial" pitchFamily="34" charset="0"/>
              </a:rPr>
            </a:br>
            <a:r>
              <a:rPr lang="en-US" sz="4000" smtClean="0">
                <a:solidFill>
                  <a:srgbClr val="FFC000"/>
                </a:solidFill>
                <a:latin typeface="Arial" pitchFamily="34" charset="0"/>
                <a:cs typeface="Arial" pitchFamily="34" charset="0"/>
              </a:rPr>
              <a:t>HỌC TẬP SUỐT ĐỜI</a:t>
            </a:r>
            <a:endParaRPr lang="en-US" sz="4000">
              <a:solidFill>
                <a:srgbClr val="FFC000"/>
              </a:solidFill>
              <a:latin typeface="Arial" pitchFamily="34" charset="0"/>
              <a:cs typeface="Arial" pitchFamily="34" charset="0"/>
            </a:endParaRPr>
          </a:p>
        </p:txBody>
      </p:sp>
      <p:sp>
        <p:nvSpPr>
          <p:cNvPr id="3" name="Subtitle 2"/>
          <p:cNvSpPr>
            <a:spLocks noGrp="1"/>
          </p:cNvSpPr>
          <p:nvPr>
            <p:ph type="subTitle" idx="1"/>
          </p:nvPr>
        </p:nvSpPr>
        <p:spPr/>
        <p:txBody>
          <a:bodyPr>
            <a:normAutofit/>
          </a:bodyPr>
          <a:lstStyle/>
          <a:p>
            <a:pPr algn="ctr"/>
            <a:r>
              <a:rPr lang="en-US" sz="5400" smtClean="0">
                <a:solidFill>
                  <a:srgbClr val="FFFF00"/>
                </a:solidFill>
                <a:latin typeface="Arial" pitchFamily="34" charset="0"/>
                <a:cs typeface="Arial" pitchFamily="34" charset="0"/>
              </a:rPr>
              <a:t>NHỮNG LỜI DẠY CỦA BÁC HỒ KÍNH YÊU</a:t>
            </a:r>
            <a:endParaRPr lang="en-US" sz="5400">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5334000"/>
            <a:ext cx="42291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BacHoMotTinhYeuBaoLa-ThuHien_4y4 (1)-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26467" y="5410200"/>
            <a:ext cx="609600" cy="609600"/>
          </a:xfrm>
          <a:prstGeom prst="rect">
            <a:avLst/>
          </a:prstGeom>
        </p:spPr>
      </p:pic>
    </p:spTree>
    <p:extLst>
      <p:ext uri="{BB962C8B-B14F-4D97-AF65-F5344CB8AC3E}">
        <p14:creationId xmlns:p14="http://schemas.microsoft.com/office/powerpoint/2010/main" val="470330950"/>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925291"/>
            <a:ext cx="7851648" cy="1828800"/>
          </a:xfrm>
        </p:spPr>
        <p:txBody>
          <a:bodyPr>
            <a:normAutofit/>
          </a:bodyPr>
          <a:lstStyle/>
          <a:p>
            <a:pPr algn="ctr"/>
            <a:endParaRPr lang="en-US" sz="4000">
              <a:solidFill>
                <a:srgbClr val="FFC000"/>
              </a:solidFill>
              <a:latin typeface="Arial" pitchFamily="34" charset="0"/>
              <a:cs typeface="Arial" pitchFamily="34" charset="0"/>
            </a:endParaRPr>
          </a:p>
        </p:txBody>
      </p:sp>
      <p:sp>
        <p:nvSpPr>
          <p:cNvPr id="3" name="Subtitle 2"/>
          <p:cNvSpPr>
            <a:spLocks noGrp="1"/>
          </p:cNvSpPr>
          <p:nvPr>
            <p:ph type="subTitle" idx="1"/>
          </p:nvPr>
        </p:nvSpPr>
        <p:spPr>
          <a:xfrm>
            <a:off x="5386802" y="34636"/>
            <a:ext cx="3757198" cy="6823364"/>
          </a:xfrm>
        </p:spPr>
        <p:txBody>
          <a:bodyPr>
            <a:normAutofit lnSpcReduction="10000"/>
          </a:bodyPr>
          <a:lstStyle/>
          <a:p>
            <a:pPr algn="ctr"/>
            <a:r>
              <a:rPr lang="vi-VN" sz="5400">
                <a:solidFill>
                  <a:srgbClr val="FFC000"/>
                </a:solidFill>
              </a:rPr>
              <a:t>Tự học tập và học tập suốt đời là một luận điểm quan trọng trong tư tưởng Hồ Chí Minh về giáo dục</a:t>
            </a:r>
            <a:r>
              <a:rPr lang="vi-VN" sz="5400"/>
              <a:t>.  </a:t>
            </a:r>
            <a:endParaRPr lang="en-US" sz="5400">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86803" cy="3851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1" y="4066310"/>
            <a:ext cx="3505199" cy="2458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22393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41347" y="-27710"/>
            <a:ext cx="4202653" cy="6047509"/>
          </a:xfrm>
        </p:spPr>
        <p:txBody>
          <a:bodyPr>
            <a:normAutofit fontScale="90000"/>
          </a:bodyPr>
          <a:lstStyle/>
          <a:p>
            <a:pPr algn="ctr"/>
            <a:r>
              <a:rPr lang="en-US" sz="5400" smtClean="0">
                <a:solidFill>
                  <a:srgbClr val="FFFF00"/>
                </a:solidFill>
                <a:effectLst/>
              </a:rPr>
              <a:t/>
            </a:r>
            <a:br>
              <a:rPr lang="en-US" sz="5400" smtClean="0">
                <a:solidFill>
                  <a:srgbClr val="FFFF00"/>
                </a:solidFill>
                <a:effectLst/>
              </a:rPr>
            </a:br>
            <a:r>
              <a:rPr lang="en-US" sz="5400">
                <a:solidFill>
                  <a:srgbClr val="FFFF00"/>
                </a:solidFill>
                <a:effectLst/>
              </a:rPr>
              <a:t/>
            </a:r>
            <a:br>
              <a:rPr lang="en-US" sz="5400">
                <a:solidFill>
                  <a:srgbClr val="FFFF00"/>
                </a:solidFill>
                <a:effectLst/>
              </a:rPr>
            </a:br>
            <a:r>
              <a:rPr lang="vi-VN" sz="5400" smtClean="0">
                <a:solidFill>
                  <a:srgbClr val="FFFF00"/>
                </a:solidFill>
                <a:effectLst/>
              </a:rPr>
              <a:t>Bác </a:t>
            </a:r>
            <a:r>
              <a:rPr lang="vi-VN" sz="5400">
                <a:solidFill>
                  <a:srgbClr val="FFFF00"/>
                </a:solidFill>
                <a:effectLst/>
              </a:rPr>
              <a:t>viết: </a:t>
            </a:r>
            <a:r>
              <a:rPr lang="en-US" sz="5400" smtClean="0">
                <a:solidFill>
                  <a:srgbClr val="FFFF00"/>
                </a:solidFill>
                <a:effectLst/>
              </a:rPr>
              <a:t/>
            </a:r>
            <a:br>
              <a:rPr lang="en-US" sz="5400" smtClean="0">
                <a:solidFill>
                  <a:srgbClr val="FFFF00"/>
                </a:solidFill>
                <a:effectLst/>
              </a:rPr>
            </a:br>
            <a:r>
              <a:rPr lang="vi-VN" sz="5400" smtClean="0">
                <a:solidFill>
                  <a:srgbClr val="FFFF00"/>
                </a:solidFill>
                <a:effectLst/>
              </a:rPr>
              <a:t>“</a:t>
            </a:r>
            <a:r>
              <a:rPr lang="vi-VN" sz="5400">
                <a:solidFill>
                  <a:srgbClr val="FFFF00"/>
                </a:solidFill>
                <a:effectLst/>
              </a:rPr>
              <a:t>Lấy tự học làm cốt</a:t>
            </a:r>
            <a:r>
              <a:rPr lang="vi-VN" sz="5400" smtClean="0">
                <a:solidFill>
                  <a:srgbClr val="FFFF00"/>
                </a:solidFill>
                <a:effectLst/>
              </a:rPr>
              <a:t>”</a:t>
            </a:r>
            <a:r>
              <a:rPr lang="en-US" sz="5400" smtClean="0">
                <a:solidFill>
                  <a:srgbClr val="FFFF00"/>
                </a:solidFill>
                <a:effectLst/>
              </a:rPr>
              <a:t/>
            </a:r>
            <a:br>
              <a:rPr lang="en-US" sz="5400" smtClean="0">
                <a:solidFill>
                  <a:srgbClr val="FFFF00"/>
                </a:solidFill>
                <a:effectLst/>
              </a:rPr>
            </a:br>
            <a:r>
              <a:rPr lang="en-US" sz="5400">
                <a:solidFill>
                  <a:srgbClr val="FFFF00"/>
                </a:solidFill>
                <a:effectLst/>
              </a:rPr>
              <a:t/>
            </a:r>
            <a:br>
              <a:rPr lang="en-US" sz="5400">
                <a:solidFill>
                  <a:srgbClr val="FFFF00"/>
                </a:solidFill>
                <a:effectLst/>
              </a:rPr>
            </a:br>
            <a:r>
              <a:rPr lang="en-US" sz="5400" smtClean="0">
                <a:solidFill>
                  <a:srgbClr val="FFFF00"/>
                </a:solidFill>
                <a:effectLst/>
              </a:rPr>
              <a:t/>
            </a:r>
            <a:br>
              <a:rPr lang="en-US" sz="5400" smtClean="0">
                <a:solidFill>
                  <a:srgbClr val="FFFF00"/>
                </a:solidFill>
                <a:effectLst/>
              </a:rPr>
            </a:br>
            <a:endParaRPr lang="en-US" sz="5400">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36" y="0"/>
            <a:ext cx="48997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345239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327" y="4800600"/>
            <a:ext cx="7851648" cy="1828800"/>
          </a:xfrm>
        </p:spPr>
        <p:txBody>
          <a:bodyPr>
            <a:normAutofit fontScale="90000"/>
          </a:bodyPr>
          <a:lstStyle/>
          <a:p>
            <a:pPr algn="just"/>
            <a:r>
              <a:rPr lang="en-US" sz="4000">
                <a:solidFill>
                  <a:srgbClr val="FFFF00"/>
                </a:solidFill>
                <a:effectLst/>
                <a:latin typeface="Arial" pitchFamily="34" charset="0"/>
                <a:cs typeface="Arial" pitchFamily="34" charset="0"/>
              </a:rPr>
              <a:t>N</a:t>
            </a:r>
            <a:r>
              <a:rPr lang="vi-VN" sz="4000" smtClean="0">
                <a:solidFill>
                  <a:srgbClr val="FFFF00"/>
                </a:solidFill>
                <a:effectLst/>
                <a:latin typeface="Arial" pitchFamily="34" charset="0"/>
                <a:cs typeface="Arial" pitchFamily="34" charset="0"/>
              </a:rPr>
              <a:t>gày </a:t>
            </a:r>
            <a:r>
              <a:rPr lang="vi-VN" sz="4000">
                <a:solidFill>
                  <a:srgbClr val="FFFF00"/>
                </a:solidFill>
                <a:effectLst/>
                <a:latin typeface="Arial" pitchFamily="34" charset="0"/>
                <a:cs typeface="Arial" pitchFamily="34" charset="0"/>
              </a:rPr>
              <a:t>21-7-1956, nói chuyện tại lớp nghiên cứu chính trị khóa I, Trường Đại học Nhân dân Việt Nam, Bác dặn: </a:t>
            </a:r>
            <a:r>
              <a:rPr lang="vi-VN" sz="4000" i="1">
                <a:solidFill>
                  <a:srgbClr val="FFFF00"/>
                </a:solidFill>
                <a:effectLst/>
                <a:latin typeface="Arial" pitchFamily="34" charset="0"/>
                <a:cs typeface="Arial" pitchFamily="34" charset="0"/>
              </a:rPr>
              <a:t>“Học hỏi là một việc phải tiếp tục suốt đời. Suốt đời phải gắn liền lý luận với công tác thực tế. </a:t>
            </a:r>
            <a:r>
              <a:rPr lang="vi-VN" sz="4000">
                <a:solidFill>
                  <a:srgbClr val="FFFF00"/>
                </a:solidFill>
                <a:effectLst/>
                <a:latin typeface="Arial" pitchFamily="34" charset="0"/>
                <a:cs typeface="Arial" pitchFamily="34" charset="0"/>
              </a:rPr>
              <a:t>Không ai có thể tự cho mình đã biết đủ rồi, biết hết rồi. Thế giới ngày ngày đổi mới, nhân dân ta ngày càng tiến bộ, cho nên chúng ta phải tiếp tục học và hành để tiến bộ kịp nhân dân” </a:t>
            </a:r>
            <a:endParaRPr lang="en-US" sz="4000">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spTree>
    <p:extLst>
      <p:ext uri="{BB962C8B-B14F-4D97-AF65-F5344CB8AC3E}">
        <p14:creationId xmlns:p14="http://schemas.microsoft.com/office/powerpoint/2010/main" val="31345239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4182" y="0"/>
            <a:ext cx="7851648" cy="1828800"/>
          </a:xfrm>
        </p:spPr>
        <p:txBody>
          <a:bodyPr>
            <a:normAutofit/>
          </a:bodyPr>
          <a:lstStyle/>
          <a:p>
            <a:pPr algn="ctr"/>
            <a:r>
              <a:rPr lang="en-US" sz="4000" smtClean="0">
                <a:solidFill>
                  <a:srgbClr val="FFC000"/>
                </a:solidFill>
                <a:latin typeface="Arial" pitchFamily="34" charset="0"/>
                <a:cs typeface="Arial" pitchFamily="34" charset="0"/>
              </a:rPr>
              <a:t>HƯỞNG ỨNG TUẦN LỄ</a:t>
            </a:r>
            <a:br>
              <a:rPr lang="en-US" sz="4000" smtClean="0">
                <a:solidFill>
                  <a:srgbClr val="FFC000"/>
                </a:solidFill>
                <a:latin typeface="Arial" pitchFamily="34" charset="0"/>
                <a:cs typeface="Arial" pitchFamily="34" charset="0"/>
              </a:rPr>
            </a:br>
            <a:r>
              <a:rPr lang="en-US" sz="4000" smtClean="0">
                <a:solidFill>
                  <a:srgbClr val="FFC000"/>
                </a:solidFill>
                <a:latin typeface="Arial" pitchFamily="34" charset="0"/>
                <a:cs typeface="Arial" pitchFamily="34" charset="0"/>
              </a:rPr>
              <a:t>HỌC TẬP SUỐT ĐỜI</a:t>
            </a:r>
            <a:endParaRPr lang="en-US" sz="4000">
              <a:solidFill>
                <a:srgbClr val="FFC000"/>
              </a:solidFill>
              <a:latin typeface="Arial" pitchFamily="34" charset="0"/>
              <a:cs typeface="Arial" pitchFamily="34" charset="0"/>
            </a:endParaRPr>
          </a:p>
        </p:txBody>
      </p:sp>
      <p:sp>
        <p:nvSpPr>
          <p:cNvPr id="3" name="Subtitle 2"/>
          <p:cNvSpPr>
            <a:spLocks noGrp="1"/>
          </p:cNvSpPr>
          <p:nvPr>
            <p:ph type="subTitle" idx="1"/>
          </p:nvPr>
        </p:nvSpPr>
        <p:spPr/>
        <p:txBody>
          <a:bodyPr>
            <a:normAutofit/>
          </a:bodyPr>
          <a:lstStyle/>
          <a:p>
            <a:pPr algn="ctr"/>
            <a:r>
              <a:rPr lang="en-US" sz="5400" smtClean="0">
                <a:solidFill>
                  <a:srgbClr val="FFFF00"/>
                </a:solidFill>
                <a:latin typeface="Arial" pitchFamily="34" charset="0"/>
                <a:cs typeface="Arial" pitchFamily="34" charset="0"/>
              </a:rPr>
              <a:t>NHỮNG LỜI DẠY CỦA BÁC HỒ KÍNH YÊU</a:t>
            </a:r>
            <a:endParaRPr lang="en-US" sz="5400">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57200"/>
            <a:ext cx="7543800" cy="7107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907001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4182" y="0"/>
            <a:ext cx="7851648" cy="1828800"/>
          </a:xfrm>
        </p:spPr>
        <p:txBody>
          <a:bodyPr>
            <a:normAutofit/>
          </a:bodyPr>
          <a:lstStyle/>
          <a:p>
            <a:pPr algn="ctr"/>
            <a:r>
              <a:rPr lang="en-US" sz="4000" smtClean="0">
                <a:solidFill>
                  <a:srgbClr val="FFC000"/>
                </a:solidFill>
                <a:latin typeface="Arial" pitchFamily="34" charset="0"/>
                <a:cs typeface="Arial" pitchFamily="34" charset="0"/>
              </a:rPr>
              <a:t/>
            </a:r>
            <a:br>
              <a:rPr lang="en-US" sz="4000" smtClean="0">
                <a:solidFill>
                  <a:srgbClr val="FFC000"/>
                </a:solidFill>
                <a:latin typeface="Arial" pitchFamily="34" charset="0"/>
                <a:cs typeface="Arial" pitchFamily="34" charset="0"/>
              </a:rPr>
            </a:br>
            <a:r>
              <a:rPr lang="en-US" sz="4000" smtClean="0">
                <a:solidFill>
                  <a:srgbClr val="FFC000"/>
                </a:solidFill>
                <a:latin typeface="Arial" pitchFamily="34" charset="0"/>
                <a:cs typeface="Arial" pitchFamily="34" charset="0"/>
              </a:rPr>
              <a:t>HỌC TẬP SUỐT ĐỜI</a:t>
            </a:r>
            <a:endParaRPr lang="en-US" sz="4000">
              <a:solidFill>
                <a:srgbClr val="FFC000"/>
              </a:solidFill>
              <a:latin typeface="Arial" pitchFamily="34" charset="0"/>
              <a:cs typeface="Arial" pitchFamily="34" charset="0"/>
            </a:endParaRPr>
          </a:p>
        </p:txBody>
      </p:sp>
      <p:sp>
        <p:nvSpPr>
          <p:cNvPr id="3" name="Subtitle 2"/>
          <p:cNvSpPr>
            <a:spLocks noGrp="1"/>
          </p:cNvSpPr>
          <p:nvPr>
            <p:ph type="subTitle" idx="1"/>
          </p:nvPr>
        </p:nvSpPr>
        <p:spPr>
          <a:xfrm>
            <a:off x="76200" y="5257800"/>
            <a:ext cx="9067800" cy="1752600"/>
          </a:xfrm>
        </p:spPr>
        <p:txBody>
          <a:bodyPr>
            <a:normAutofit/>
          </a:bodyPr>
          <a:lstStyle/>
          <a:p>
            <a:pPr algn="ctr"/>
            <a:r>
              <a:rPr lang="en-US" sz="3600" b="1">
                <a:solidFill>
                  <a:srgbClr val="FFFF00"/>
                </a:solidFill>
                <a:latin typeface="Arial" pitchFamily="34" charset="0"/>
                <a:cs typeface="Arial" pitchFamily="34" charset="0"/>
              </a:rPr>
              <a:t>L</a:t>
            </a:r>
            <a:r>
              <a:rPr lang="vi-VN" sz="3600" b="1" smtClean="0">
                <a:solidFill>
                  <a:srgbClr val="FFFF00"/>
                </a:solidFill>
                <a:latin typeface="Arial" pitchFamily="34" charset="0"/>
                <a:cs typeface="Arial" pitchFamily="34" charset="0"/>
              </a:rPr>
              <a:t>ời </a:t>
            </a:r>
            <a:r>
              <a:rPr lang="vi-VN" sz="3600" b="1">
                <a:solidFill>
                  <a:srgbClr val="FFFF00"/>
                </a:solidFill>
                <a:latin typeface="Arial" pitchFamily="34" charset="0"/>
                <a:cs typeface="Arial" pitchFamily="34" charset="0"/>
              </a:rPr>
              <a:t>ghi ở trang đầu Quyển sổ vàng của trường Nguyễn Ái Quốc Trung ương</a:t>
            </a:r>
            <a:endParaRPr lang="en-US" sz="3600" b="1">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0"/>
            <a:ext cx="5256276" cy="5133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45239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4182" y="0"/>
            <a:ext cx="7851648" cy="1828800"/>
          </a:xfrm>
        </p:spPr>
        <p:txBody>
          <a:bodyPr>
            <a:normAutofit/>
          </a:bodyPr>
          <a:lstStyle/>
          <a:p>
            <a:pPr algn="ctr"/>
            <a:r>
              <a:rPr lang="en-US" sz="4000" smtClean="0">
                <a:solidFill>
                  <a:srgbClr val="FFC000"/>
                </a:solidFill>
                <a:latin typeface="Arial" pitchFamily="34" charset="0"/>
                <a:cs typeface="Arial" pitchFamily="34" charset="0"/>
              </a:rPr>
              <a:t>HƯỞNG ỨNG TUẦN LỄ</a:t>
            </a:r>
            <a:br>
              <a:rPr lang="en-US" sz="4000" smtClean="0">
                <a:solidFill>
                  <a:srgbClr val="FFC000"/>
                </a:solidFill>
                <a:latin typeface="Arial" pitchFamily="34" charset="0"/>
                <a:cs typeface="Arial" pitchFamily="34" charset="0"/>
              </a:rPr>
            </a:br>
            <a:r>
              <a:rPr lang="en-US" sz="4000" smtClean="0">
                <a:solidFill>
                  <a:srgbClr val="FFC000"/>
                </a:solidFill>
                <a:latin typeface="Arial" pitchFamily="34" charset="0"/>
                <a:cs typeface="Arial" pitchFamily="34" charset="0"/>
              </a:rPr>
              <a:t>HỌC TẬP SUỐT ĐỜI</a:t>
            </a:r>
            <a:endParaRPr lang="en-US" sz="4000">
              <a:solidFill>
                <a:srgbClr val="FFC000"/>
              </a:solidFill>
              <a:latin typeface="Arial" pitchFamily="34" charset="0"/>
              <a:cs typeface="Arial" pitchFamily="34" charset="0"/>
            </a:endParaRPr>
          </a:p>
        </p:txBody>
      </p:sp>
      <p:sp>
        <p:nvSpPr>
          <p:cNvPr id="3" name="Subtitle 2"/>
          <p:cNvSpPr>
            <a:spLocks noGrp="1"/>
          </p:cNvSpPr>
          <p:nvPr>
            <p:ph type="subTitle" idx="1"/>
          </p:nvPr>
        </p:nvSpPr>
        <p:spPr>
          <a:xfrm>
            <a:off x="-27710" y="4052454"/>
            <a:ext cx="9171709" cy="2805545"/>
          </a:xfrm>
        </p:spPr>
        <p:txBody>
          <a:bodyPr>
            <a:normAutofit fontScale="70000" lnSpcReduction="20000"/>
          </a:bodyPr>
          <a:lstStyle/>
          <a:p>
            <a:pPr algn="ctr"/>
            <a:r>
              <a:rPr lang="vi-VN" sz="5400">
                <a:solidFill>
                  <a:srgbClr val="FFFF00"/>
                </a:solidFill>
                <a:latin typeface="Arial" pitchFamily="34" charset="0"/>
                <a:cs typeface="Arial" pitchFamily="34" charset="0"/>
              </a:rPr>
              <a:t>… Một người cán bộ tốt phải có đạo đức cách mạng nếu không có đạo đức cách mạng thì khó thành công. Muốn có đạo đức cách mạng phải có 5 điều sau đây:</a:t>
            </a:r>
          </a:p>
          <a:p>
            <a:pPr algn="ctr"/>
            <a:r>
              <a:rPr lang="vi-VN" sz="5400" b="1">
                <a:solidFill>
                  <a:srgbClr val="FFFF00"/>
                </a:solidFill>
                <a:latin typeface="Arial" pitchFamily="34" charset="0"/>
                <a:cs typeface="Arial" pitchFamily="34" charset="0"/>
              </a:rPr>
              <a:t>Trí – Tín – Nhân – Dũng – Liêm</a:t>
            </a:r>
            <a:r>
              <a:rPr lang="vi-VN" sz="5400">
                <a:solidFill>
                  <a:srgbClr val="FFFF00"/>
                </a:solidFill>
                <a:latin typeface="Arial" pitchFamily="34" charset="0"/>
                <a:cs typeface="Arial" pitchFamily="34" charset="0"/>
              </a:rPr>
              <a:t>.</a:t>
            </a:r>
            <a:endParaRPr lang="en-US" sz="5400">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45239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8200" y="-6929"/>
            <a:ext cx="4495800" cy="3051337"/>
          </a:xfrm>
        </p:spPr>
        <p:txBody>
          <a:bodyPr>
            <a:normAutofit/>
          </a:bodyPr>
          <a:lstStyle/>
          <a:p>
            <a:pPr algn="ctr"/>
            <a:r>
              <a:rPr lang="en-US" sz="4600" smtClean="0">
                <a:solidFill>
                  <a:srgbClr val="FFFF00"/>
                </a:solidFill>
                <a:latin typeface="Arial" pitchFamily="34" charset="0"/>
                <a:cs typeface="Arial" pitchFamily="34" charset="0"/>
              </a:rPr>
              <a:t>Cán bộ là công bộc của dân</a:t>
            </a:r>
            <a:r>
              <a:rPr lang="en-US" sz="4000" smtClean="0">
                <a:solidFill>
                  <a:srgbClr val="FFC000"/>
                </a:solidFill>
                <a:latin typeface="Arial" pitchFamily="34" charset="0"/>
                <a:cs typeface="Arial" pitchFamily="34" charset="0"/>
              </a:rPr>
              <a:t/>
            </a:r>
            <a:br>
              <a:rPr lang="en-US" sz="4000" smtClean="0">
                <a:solidFill>
                  <a:srgbClr val="FFC000"/>
                </a:solidFill>
                <a:latin typeface="Arial" pitchFamily="34" charset="0"/>
                <a:cs typeface="Arial" pitchFamily="34" charset="0"/>
              </a:rPr>
            </a:br>
            <a:r>
              <a:rPr lang="en-US" sz="4000">
                <a:solidFill>
                  <a:srgbClr val="FFC000"/>
                </a:solidFill>
                <a:latin typeface="Arial" pitchFamily="34" charset="0"/>
                <a:cs typeface="Arial" pitchFamily="34" charset="0"/>
              </a:rPr>
              <a:t/>
            </a:r>
            <a:br>
              <a:rPr lang="en-US" sz="4000">
                <a:solidFill>
                  <a:srgbClr val="FFC000"/>
                </a:solidFill>
                <a:latin typeface="Arial" pitchFamily="34" charset="0"/>
                <a:cs typeface="Arial" pitchFamily="34" charset="0"/>
              </a:rPr>
            </a:br>
            <a:endParaRPr lang="en-US" sz="4000">
              <a:solidFill>
                <a:srgbClr val="FFC000"/>
              </a:solidFill>
              <a:latin typeface="Arial" pitchFamily="34" charset="0"/>
              <a:cs typeface="Arial" pitchFamily="34" charset="0"/>
            </a:endParaRPr>
          </a:p>
        </p:txBody>
      </p:sp>
      <p:sp>
        <p:nvSpPr>
          <p:cNvPr id="3" name="Subtitle 2"/>
          <p:cNvSpPr>
            <a:spLocks noGrp="1"/>
          </p:cNvSpPr>
          <p:nvPr>
            <p:ph type="subTitle" idx="1"/>
          </p:nvPr>
        </p:nvSpPr>
        <p:spPr>
          <a:xfrm>
            <a:off x="0" y="3787466"/>
            <a:ext cx="4459224" cy="3070534"/>
          </a:xfrm>
        </p:spPr>
        <p:txBody>
          <a:bodyPr>
            <a:normAutofit fontScale="77500" lnSpcReduction="20000"/>
          </a:bodyPr>
          <a:lstStyle/>
          <a:p>
            <a:pPr algn="ctr"/>
            <a:r>
              <a:rPr lang="vi-VN" sz="5400" b="1">
                <a:solidFill>
                  <a:srgbClr val="FFFF00"/>
                </a:solidFill>
              </a:rPr>
              <a:t>Việc gì có lợi cho dân, ta phải hết sức làm. Việc gì hại đến dân, ta phải hết sức tránh</a:t>
            </a:r>
            <a:endParaRPr lang="en-US" sz="5400" b="1">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28"/>
            <a:ext cx="4648200" cy="351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044409"/>
            <a:ext cx="4482379" cy="382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45239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64870" y="0"/>
            <a:ext cx="5979130" cy="4038600"/>
          </a:xfrm>
        </p:spPr>
        <p:txBody>
          <a:bodyPr>
            <a:noAutofit/>
          </a:bodyPr>
          <a:lstStyle/>
          <a:p>
            <a:pPr algn="ctr"/>
            <a:r>
              <a:rPr lang="vi-VN" sz="2800" smtClean="0">
                <a:solidFill>
                  <a:srgbClr val="FFC000"/>
                </a:solidFill>
                <a:latin typeface="Arial" pitchFamily="34" charset="0"/>
                <a:cs typeface="Arial" pitchFamily="34" charset="0"/>
              </a:rPr>
              <a:t>Tư </a:t>
            </a:r>
            <a:r>
              <a:rPr lang="vi-VN" sz="2800">
                <a:solidFill>
                  <a:srgbClr val="FFC000"/>
                </a:solidFill>
                <a:latin typeface="Arial" pitchFamily="34" charset="0"/>
                <a:cs typeface="Arial" pitchFamily="34" charset="0"/>
              </a:rPr>
              <a:t>cách của một người cách mệnh</a:t>
            </a:r>
            <a:br>
              <a:rPr lang="vi-VN" sz="2800">
                <a:solidFill>
                  <a:srgbClr val="FFC000"/>
                </a:solidFill>
                <a:latin typeface="Arial" pitchFamily="34" charset="0"/>
                <a:cs typeface="Arial" pitchFamily="34" charset="0"/>
              </a:rPr>
            </a:br>
            <a:r>
              <a:rPr lang="vi-VN" sz="2800">
                <a:solidFill>
                  <a:srgbClr val="FFFF00"/>
                </a:solidFill>
                <a:latin typeface="Arial" pitchFamily="34" charset="0"/>
                <a:cs typeface="Arial" pitchFamily="34" charset="0"/>
              </a:rPr>
              <a:t>Tự mình phải:</a:t>
            </a:r>
            <a:br>
              <a:rPr lang="vi-VN" sz="2800">
                <a:solidFill>
                  <a:srgbClr val="FFFF00"/>
                </a:solidFill>
                <a:latin typeface="Arial" pitchFamily="34" charset="0"/>
                <a:cs typeface="Arial" pitchFamily="34" charset="0"/>
              </a:rPr>
            </a:br>
            <a:r>
              <a:rPr lang="vi-VN" sz="2800">
                <a:solidFill>
                  <a:srgbClr val="FFFF00"/>
                </a:solidFill>
                <a:latin typeface="Arial" pitchFamily="34" charset="0"/>
                <a:cs typeface="Arial" pitchFamily="34" charset="0"/>
              </a:rPr>
              <a:t>Cần kiệm.</a:t>
            </a:r>
            <a:br>
              <a:rPr lang="vi-VN" sz="2800">
                <a:solidFill>
                  <a:srgbClr val="FFFF00"/>
                </a:solidFill>
                <a:latin typeface="Arial" pitchFamily="34" charset="0"/>
                <a:cs typeface="Arial" pitchFamily="34" charset="0"/>
              </a:rPr>
            </a:br>
            <a:r>
              <a:rPr lang="vi-VN" sz="2800">
                <a:solidFill>
                  <a:srgbClr val="FFFF00"/>
                </a:solidFill>
                <a:latin typeface="Arial" pitchFamily="34" charset="0"/>
                <a:cs typeface="Arial" pitchFamily="34" charset="0"/>
              </a:rPr>
              <a:t>Hoà mình không tư.</a:t>
            </a:r>
            <a:br>
              <a:rPr lang="vi-VN" sz="2800">
                <a:solidFill>
                  <a:srgbClr val="FFFF00"/>
                </a:solidFill>
                <a:latin typeface="Arial" pitchFamily="34" charset="0"/>
                <a:cs typeface="Arial" pitchFamily="34" charset="0"/>
              </a:rPr>
            </a:br>
            <a:r>
              <a:rPr lang="vi-VN" sz="2800">
                <a:solidFill>
                  <a:srgbClr val="FFFF00"/>
                </a:solidFill>
                <a:latin typeface="Arial" pitchFamily="34" charset="0"/>
                <a:cs typeface="Arial" pitchFamily="34" charset="0"/>
              </a:rPr>
              <a:t>Cả quyết sửa lỗi mình.</a:t>
            </a:r>
            <a:br>
              <a:rPr lang="vi-VN" sz="2800">
                <a:solidFill>
                  <a:srgbClr val="FFFF00"/>
                </a:solidFill>
                <a:latin typeface="Arial" pitchFamily="34" charset="0"/>
                <a:cs typeface="Arial" pitchFamily="34" charset="0"/>
              </a:rPr>
            </a:br>
            <a:r>
              <a:rPr lang="vi-VN" sz="2800">
                <a:solidFill>
                  <a:srgbClr val="FFFF00"/>
                </a:solidFill>
                <a:latin typeface="Arial" pitchFamily="34" charset="0"/>
                <a:cs typeface="Arial" pitchFamily="34" charset="0"/>
              </a:rPr>
              <a:t>Cẩn thận mà không nhút nhát.</a:t>
            </a:r>
            <a:br>
              <a:rPr lang="vi-VN" sz="2800">
                <a:solidFill>
                  <a:srgbClr val="FFFF00"/>
                </a:solidFill>
                <a:latin typeface="Arial" pitchFamily="34" charset="0"/>
                <a:cs typeface="Arial" pitchFamily="34" charset="0"/>
              </a:rPr>
            </a:br>
            <a:r>
              <a:rPr lang="vi-VN" sz="2800">
                <a:solidFill>
                  <a:srgbClr val="FFFF00"/>
                </a:solidFill>
                <a:latin typeface="Arial" pitchFamily="34" charset="0"/>
                <a:cs typeface="Arial" pitchFamily="34" charset="0"/>
              </a:rPr>
              <a:t>Hay hỏi.</a:t>
            </a:r>
            <a:r>
              <a:rPr lang="vi-VN" sz="3000">
                <a:solidFill>
                  <a:srgbClr val="FFFF00"/>
                </a:solidFill>
                <a:latin typeface="Arial" pitchFamily="34" charset="0"/>
                <a:cs typeface="Arial" pitchFamily="34" charset="0"/>
              </a:rPr>
              <a:t/>
            </a:r>
            <a:br>
              <a:rPr lang="vi-VN" sz="3000">
                <a:solidFill>
                  <a:srgbClr val="FFFF00"/>
                </a:solidFill>
                <a:latin typeface="Arial" pitchFamily="34" charset="0"/>
                <a:cs typeface="Arial" pitchFamily="34" charset="0"/>
              </a:rPr>
            </a:br>
            <a:endParaRPr lang="en-US" sz="3000">
              <a:solidFill>
                <a:srgbClr val="FFFF00"/>
              </a:solidFill>
              <a:latin typeface="Arial" pitchFamily="34" charset="0"/>
              <a:cs typeface="Arial" pitchFamily="34" charset="0"/>
            </a:endParaRPr>
          </a:p>
        </p:txBody>
      </p:sp>
      <p:sp>
        <p:nvSpPr>
          <p:cNvPr id="3" name="Subtitle 2"/>
          <p:cNvSpPr>
            <a:spLocks noGrp="1"/>
          </p:cNvSpPr>
          <p:nvPr>
            <p:ph type="subTitle" idx="1"/>
          </p:nvPr>
        </p:nvSpPr>
        <p:spPr>
          <a:xfrm>
            <a:off x="-41566" y="3733800"/>
            <a:ext cx="9185565" cy="2133600"/>
          </a:xfrm>
        </p:spPr>
        <p:txBody>
          <a:bodyPr>
            <a:noAutofit/>
          </a:bodyPr>
          <a:lstStyle/>
          <a:p>
            <a:pPr algn="ctr"/>
            <a:r>
              <a:rPr lang="vi-VN" sz="2800" b="1">
                <a:solidFill>
                  <a:srgbClr val="FFFF00"/>
                </a:solidFill>
                <a:latin typeface="Arial" pitchFamily="34" charset="0"/>
                <a:cs typeface="Arial" pitchFamily="34" charset="0"/>
              </a:rPr>
              <a:t>Nhẫn nại (chịu khó</a:t>
            </a:r>
            <a:r>
              <a:rPr lang="vi-VN" sz="2800" b="1" smtClean="0">
                <a:solidFill>
                  <a:srgbClr val="FFFF00"/>
                </a:solidFill>
                <a:latin typeface="Arial" pitchFamily="34" charset="0"/>
                <a:cs typeface="Arial" pitchFamily="34" charset="0"/>
              </a:rPr>
              <a:t>).</a:t>
            </a:r>
            <a:r>
              <a:rPr lang="en-US" sz="2800" b="1" smtClean="0">
                <a:solidFill>
                  <a:srgbClr val="FFFF00"/>
                </a:solidFill>
                <a:latin typeface="Arial" pitchFamily="34" charset="0"/>
                <a:cs typeface="Arial" pitchFamily="34" charset="0"/>
              </a:rPr>
              <a:t> </a:t>
            </a:r>
            <a:r>
              <a:rPr lang="vi-VN" sz="2800" b="1" smtClean="0">
                <a:solidFill>
                  <a:srgbClr val="FFFF00"/>
                </a:solidFill>
                <a:latin typeface="Arial" pitchFamily="34" charset="0"/>
                <a:cs typeface="Arial" pitchFamily="34" charset="0"/>
              </a:rPr>
              <a:t>Hay </a:t>
            </a:r>
            <a:r>
              <a:rPr lang="vi-VN" sz="2800" b="1">
                <a:solidFill>
                  <a:srgbClr val="FFFF00"/>
                </a:solidFill>
                <a:latin typeface="Arial" pitchFamily="34" charset="0"/>
                <a:cs typeface="Arial" pitchFamily="34" charset="0"/>
              </a:rPr>
              <a:t>nghiên cứu, xem xét.</a:t>
            </a:r>
            <a:br>
              <a:rPr lang="vi-VN" sz="2800" b="1">
                <a:solidFill>
                  <a:srgbClr val="FFFF00"/>
                </a:solidFill>
                <a:latin typeface="Arial" pitchFamily="34" charset="0"/>
                <a:cs typeface="Arial" pitchFamily="34" charset="0"/>
              </a:rPr>
            </a:br>
            <a:r>
              <a:rPr lang="vi-VN" sz="2800" b="1">
                <a:solidFill>
                  <a:srgbClr val="FFFF00"/>
                </a:solidFill>
                <a:latin typeface="Arial" pitchFamily="34" charset="0"/>
                <a:cs typeface="Arial" pitchFamily="34" charset="0"/>
              </a:rPr>
              <a:t>Vị công, vong tư.</a:t>
            </a:r>
            <a:br>
              <a:rPr lang="vi-VN" sz="2800" b="1">
                <a:solidFill>
                  <a:srgbClr val="FFFF00"/>
                </a:solidFill>
                <a:latin typeface="Arial" pitchFamily="34" charset="0"/>
                <a:cs typeface="Arial" pitchFamily="34" charset="0"/>
              </a:rPr>
            </a:br>
            <a:r>
              <a:rPr lang="vi-VN" sz="2800" b="1">
                <a:solidFill>
                  <a:srgbClr val="FFFF00"/>
                </a:solidFill>
                <a:latin typeface="Arial" pitchFamily="34" charset="0"/>
                <a:cs typeface="Arial" pitchFamily="34" charset="0"/>
              </a:rPr>
              <a:t>Không hiếu danh, không kiêu ngạo.</a:t>
            </a:r>
            <a:br>
              <a:rPr lang="vi-VN" sz="2800" b="1">
                <a:solidFill>
                  <a:srgbClr val="FFFF00"/>
                </a:solidFill>
                <a:latin typeface="Arial" pitchFamily="34" charset="0"/>
                <a:cs typeface="Arial" pitchFamily="34" charset="0"/>
              </a:rPr>
            </a:br>
            <a:r>
              <a:rPr lang="vi-VN" sz="2800" b="1">
                <a:solidFill>
                  <a:srgbClr val="FFFF00"/>
                </a:solidFill>
                <a:latin typeface="Arial" pitchFamily="34" charset="0"/>
                <a:cs typeface="Arial" pitchFamily="34" charset="0"/>
              </a:rPr>
              <a:t>Nói thì phải làm.</a:t>
            </a:r>
            <a:br>
              <a:rPr lang="vi-VN" sz="2800" b="1">
                <a:solidFill>
                  <a:srgbClr val="FFFF00"/>
                </a:solidFill>
                <a:latin typeface="Arial" pitchFamily="34" charset="0"/>
                <a:cs typeface="Arial" pitchFamily="34" charset="0"/>
              </a:rPr>
            </a:br>
            <a:r>
              <a:rPr lang="vi-VN" sz="2800" b="1">
                <a:solidFill>
                  <a:srgbClr val="FFFF00"/>
                </a:solidFill>
                <a:latin typeface="Arial" pitchFamily="34" charset="0"/>
                <a:cs typeface="Arial" pitchFamily="34" charset="0"/>
              </a:rPr>
              <a:t>Giữ chủ nghĩa cho vững.</a:t>
            </a:r>
            <a:br>
              <a:rPr lang="vi-VN" sz="2800" b="1">
                <a:solidFill>
                  <a:srgbClr val="FFFF00"/>
                </a:solidFill>
                <a:latin typeface="Arial" pitchFamily="34" charset="0"/>
                <a:cs typeface="Arial" pitchFamily="34" charset="0"/>
              </a:rPr>
            </a:br>
            <a:r>
              <a:rPr lang="vi-VN" sz="2800" b="1">
                <a:solidFill>
                  <a:srgbClr val="FFFF00"/>
                </a:solidFill>
                <a:latin typeface="Arial" pitchFamily="34" charset="0"/>
                <a:cs typeface="Arial" pitchFamily="34" charset="0"/>
              </a:rPr>
              <a:t>Hy sinh.</a:t>
            </a:r>
            <a:br>
              <a:rPr lang="vi-VN" sz="2800" b="1">
                <a:solidFill>
                  <a:srgbClr val="FFFF00"/>
                </a:solidFill>
                <a:latin typeface="Arial" pitchFamily="34" charset="0"/>
                <a:cs typeface="Arial" pitchFamily="34" charset="0"/>
              </a:rPr>
            </a:br>
            <a:r>
              <a:rPr lang="vi-VN" sz="2800" b="1">
                <a:solidFill>
                  <a:srgbClr val="FFFF00"/>
                </a:solidFill>
                <a:latin typeface="Arial" pitchFamily="34" charset="0"/>
                <a:cs typeface="Arial" pitchFamily="34" charset="0"/>
              </a:rPr>
              <a:t>Ít lòng tham muốn về vật chất.</a:t>
            </a:r>
            <a:endParaRPr lang="en-US" sz="2800" b="1">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65" y="0"/>
            <a:ext cx="3206435"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45239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029200"/>
            <a:ext cx="7851648" cy="1828800"/>
          </a:xfrm>
        </p:spPr>
        <p:txBody>
          <a:bodyPr>
            <a:normAutofit/>
          </a:bodyPr>
          <a:lstStyle/>
          <a:p>
            <a:pPr algn="ctr"/>
            <a:endParaRPr lang="en-US" sz="4000">
              <a:solidFill>
                <a:srgbClr val="FFC000"/>
              </a:solidFill>
              <a:latin typeface="Arial" pitchFamily="34" charset="0"/>
              <a:cs typeface="Arial" pitchFamily="34" charset="0"/>
            </a:endParaRPr>
          </a:p>
        </p:txBody>
      </p:sp>
      <p:sp>
        <p:nvSpPr>
          <p:cNvPr id="3" name="Subtitle 2"/>
          <p:cNvSpPr>
            <a:spLocks noGrp="1"/>
          </p:cNvSpPr>
          <p:nvPr>
            <p:ph type="subTitle" idx="1"/>
          </p:nvPr>
        </p:nvSpPr>
        <p:spPr>
          <a:xfrm>
            <a:off x="2895600" y="20782"/>
            <a:ext cx="6248400" cy="4094018"/>
          </a:xfrm>
        </p:spPr>
        <p:txBody>
          <a:bodyPr>
            <a:normAutofit fontScale="77500" lnSpcReduction="20000"/>
          </a:bodyPr>
          <a:lstStyle/>
          <a:p>
            <a:pPr algn="ctr"/>
            <a:endParaRPr lang="en-US" sz="5400" smtClean="0">
              <a:solidFill>
                <a:srgbClr val="FFFF00"/>
              </a:solidFill>
            </a:endParaRPr>
          </a:p>
          <a:p>
            <a:pPr algn="ctr"/>
            <a:r>
              <a:rPr lang="vi-VN" sz="5400" smtClean="0">
                <a:solidFill>
                  <a:srgbClr val="FFFF00"/>
                </a:solidFill>
              </a:rPr>
              <a:t>Lợi </a:t>
            </a:r>
            <a:r>
              <a:rPr lang="vi-VN" sz="5400">
                <a:solidFill>
                  <a:srgbClr val="FFFF00"/>
                </a:solidFill>
              </a:rPr>
              <a:t>ích của cá nhân nhất định phải phục tùng lợi ích của Đảng. </a:t>
            </a:r>
            <a:endParaRPr lang="en-US" sz="5400" smtClean="0">
              <a:solidFill>
                <a:srgbClr val="FFFF00"/>
              </a:solidFill>
            </a:endParaRPr>
          </a:p>
          <a:p>
            <a:pPr algn="ctr"/>
            <a:r>
              <a:rPr lang="vi-VN" sz="5400" smtClean="0">
                <a:solidFill>
                  <a:srgbClr val="FFFF00"/>
                </a:solidFill>
              </a:rPr>
              <a:t>Lợi </a:t>
            </a:r>
            <a:r>
              <a:rPr lang="vi-VN" sz="5400">
                <a:solidFill>
                  <a:srgbClr val="FFFF00"/>
                </a:solidFill>
              </a:rPr>
              <a:t>ích của mỗi bộ phận nhất định phục tùng lợi ích của toàn thể. </a:t>
            </a:r>
            <a:endParaRPr lang="en-US" sz="5400">
              <a:solidFill>
                <a:srgbClr val="FFFF00"/>
              </a:solidFill>
              <a:latin typeface="Arial" pitchFamily="34" charset="0"/>
              <a:cs typeface="Arial" pitchFamily="34" charset="0"/>
            </a:endParaRPr>
          </a:p>
        </p:txBody>
      </p:sp>
      <p:sp>
        <p:nvSpPr>
          <p:cNvPr id="4" name="Title 1"/>
          <p:cNvSpPr txBox="1">
            <a:spLocks/>
          </p:cNvSpPr>
          <p:nvPr/>
        </p:nvSpPr>
        <p:spPr>
          <a:xfrm>
            <a:off x="0" y="4267200"/>
            <a:ext cx="9067800" cy="1828800"/>
          </a:xfrm>
          <a:prstGeom prst="rect">
            <a:avLst/>
          </a:prstGeom>
          <a:ln>
            <a:noFill/>
          </a:ln>
        </p:spPr>
        <p:txBody>
          <a:bodyPr vert="horz" lIns="0" tIns="0" rIns="18288" bIns="0" anchor="b">
            <a:normAutofit fontScale="775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vi-VN" sz="6000">
                <a:solidFill>
                  <a:srgbClr val="FFC000"/>
                </a:solidFill>
              </a:rPr>
              <a:t>Lợi ích tạm thời nhất định phải phục tùng lợi ích lâu dài.</a:t>
            </a:r>
            <a:endParaRPr lang="en-US" sz="6000">
              <a:solidFill>
                <a:srgbClr val="FFC000"/>
              </a:solidFill>
              <a:latin typeface="Arial" pitchFamily="34" charset="0"/>
              <a:cs typeface="Arial" pitchFamily="34"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782"/>
            <a:ext cx="2895600" cy="3847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45239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4182" y="0"/>
            <a:ext cx="7851648" cy="1828800"/>
          </a:xfrm>
        </p:spPr>
        <p:txBody>
          <a:bodyPr>
            <a:normAutofit/>
          </a:bodyPr>
          <a:lstStyle/>
          <a:p>
            <a:pPr algn="ctr"/>
            <a:endParaRPr lang="en-US" sz="4000">
              <a:solidFill>
                <a:srgbClr val="FFC000"/>
              </a:solidFill>
              <a:latin typeface="Arial" pitchFamily="34" charset="0"/>
              <a:cs typeface="Arial" pitchFamily="34" charset="0"/>
            </a:endParaRPr>
          </a:p>
        </p:txBody>
      </p:sp>
      <p:sp>
        <p:nvSpPr>
          <p:cNvPr id="3" name="Subtitle 2"/>
          <p:cNvSpPr>
            <a:spLocks noGrp="1"/>
          </p:cNvSpPr>
          <p:nvPr>
            <p:ph type="subTitle" idx="1"/>
          </p:nvPr>
        </p:nvSpPr>
        <p:spPr>
          <a:xfrm>
            <a:off x="454152" y="3810000"/>
            <a:ext cx="7854696" cy="1752600"/>
          </a:xfrm>
        </p:spPr>
        <p:txBody>
          <a:bodyPr>
            <a:noAutofit/>
          </a:bodyPr>
          <a:lstStyle/>
          <a:p>
            <a:pPr algn="ctr"/>
            <a:r>
              <a:rPr lang="vi-VN" sz="3000" b="1" i="1">
                <a:solidFill>
                  <a:srgbClr val="FFFF00"/>
                </a:solidFill>
              </a:rPr>
              <a:t>Cán bộ thanh tra phải cố gắng học tập, học cái hay, tránh cái dở, trau dồi đạo đức cách mạng, nâng cao trình độ lý luận, trình độ nghiệp vụ và trình độ chuyên môn để làm việc cho tốt, thì đó là tiền đồ vẻ vang là xứng đáng với sự tín nhiệm của Đảng và Chính phủ.</a:t>
            </a: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0782"/>
            <a:ext cx="48006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4608496"/>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4182" y="0"/>
            <a:ext cx="7851648" cy="1828800"/>
          </a:xfrm>
        </p:spPr>
        <p:txBody>
          <a:bodyPr>
            <a:normAutofit/>
          </a:bodyPr>
          <a:lstStyle/>
          <a:p>
            <a:pPr algn="ctr"/>
            <a:endParaRPr lang="en-US" sz="4000">
              <a:solidFill>
                <a:srgbClr val="FFC000"/>
              </a:solidFill>
              <a:latin typeface="Arial" pitchFamily="34" charset="0"/>
              <a:cs typeface="Arial" pitchFamily="34" charset="0"/>
            </a:endParaRPr>
          </a:p>
        </p:txBody>
      </p:sp>
      <p:sp>
        <p:nvSpPr>
          <p:cNvPr id="3" name="Subtitle 2"/>
          <p:cNvSpPr>
            <a:spLocks noGrp="1"/>
          </p:cNvSpPr>
          <p:nvPr>
            <p:ph type="subTitle" idx="1"/>
          </p:nvPr>
        </p:nvSpPr>
        <p:spPr>
          <a:xfrm>
            <a:off x="381000" y="4343400"/>
            <a:ext cx="7854696" cy="1752600"/>
          </a:xfrm>
        </p:spPr>
        <p:txBody>
          <a:bodyPr>
            <a:noAutofit/>
          </a:bodyPr>
          <a:lstStyle/>
          <a:p>
            <a:pPr algn="ctr"/>
            <a:r>
              <a:rPr lang="vi-VN" sz="3600" b="1">
                <a:solidFill>
                  <a:srgbClr val="FFFF00"/>
                </a:solidFill>
              </a:rPr>
              <a:t>Cán bộ thanh tra như cái gương cho người ta soi mặt, gương mờ thì không soi được. Vì thế cán bộ thanh tra phải rèn luyện đạo đức cách mạng.</a:t>
            </a:r>
            <a:endParaRPr lang="en-US" sz="3600" b="1">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7974" y="-13855"/>
            <a:ext cx="3941826" cy="3941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1709737"/>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95600"/>
            <a:ext cx="7851648" cy="1828800"/>
          </a:xfrm>
        </p:spPr>
        <p:txBody>
          <a:bodyPr>
            <a:normAutofit fontScale="90000"/>
          </a:bodyPr>
          <a:lstStyle/>
          <a:p>
            <a:pPr algn="ctr"/>
            <a:r>
              <a:rPr lang="vi-VN" sz="4000">
                <a:solidFill>
                  <a:srgbClr val="FFC000"/>
                </a:solidFill>
                <a:effectLst/>
              </a:rPr>
              <a:t>Thanh tra muốn biết, muốn thấy, muốn hiểu rõ sự thật ở cơ quan, địa phương nào đấy phải đến tận nơi, nghe ngóng, tìm hỏi, chịu khó. Quan liêu sẽ không làm được nhiệm vụ.</a:t>
            </a:r>
            <a:r>
              <a:rPr lang="vi-VN" sz="4000">
                <a:solidFill>
                  <a:srgbClr val="FFC000"/>
                </a:solidFill>
              </a:rPr>
              <a:t/>
            </a:r>
            <a:br>
              <a:rPr lang="vi-VN" sz="4000">
                <a:solidFill>
                  <a:srgbClr val="FFC000"/>
                </a:solidFill>
              </a:rPr>
            </a:br>
            <a:endParaRPr lang="en-US" sz="4000">
              <a:solidFill>
                <a:srgbClr val="FFC000"/>
              </a:solidFill>
              <a:latin typeface="Arial" pitchFamily="34" charset="0"/>
              <a:cs typeface="Arial" pitchFamily="34" charset="0"/>
            </a:endParaRPr>
          </a:p>
        </p:txBody>
      </p:sp>
      <p:sp>
        <p:nvSpPr>
          <p:cNvPr id="3" name="Subtitle 2"/>
          <p:cNvSpPr>
            <a:spLocks noGrp="1"/>
          </p:cNvSpPr>
          <p:nvPr>
            <p:ph type="subTitle" idx="1"/>
          </p:nvPr>
        </p:nvSpPr>
        <p:spPr/>
        <p:txBody>
          <a:bodyPr>
            <a:normAutofit/>
          </a:bodyPr>
          <a:lstStyle/>
          <a:p>
            <a:pPr algn="ctr"/>
            <a:endParaRPr lang="en-US" sz="5400">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spTree>
    <p:extLst>
      <p:ext uri="{BB962C8B-B14F-4D97-AF65-F5344CB8AC3E}">
        <p14:creationId xmlns:p14="http://schemas.microsoft.com/office/powerpoint/2010/main" val="327851645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636"/>
            <a:ext cx="9144000" cy="6823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304800" y="838200"/>
            <a:ext cx="3657600" cy="41148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000" spc="50" smtClean="0">
                <a:ln w="11430">
                  <a:solidFill>
                    <a:srgbClr val="FFC000"/>
                  </a:solidFill>
                </a:ln>
                <a:solidFill>
                  <a:srgbClr val="FFC000"/>
                </a:solidFill>
                <a:effectLst>
                  <a:glow rad="127000">
                    <a:srgbClr val="002060"/>
                  </a:glow>
                  <a:outerShdw blurRad="76200" dist="50800" dir="5400000" algn="tl" rotWithShape="0">
                    <a:srgbClr val="000000">
                      <a:alpha val="65000"/>
                    </a:srgbClr>
                  </a:outerShdw>
                </a:effectLst>
                <a:latin typeface="Arial" pitchFamily="34" charset="0"/>
                <a:cs typeface="Arial" pitchFamily="34" charset="0"/>
              </a:rPr>
              <a:t>Thanh tra là tai mắt của trên, là bạn của dưới</a:t>
            </a:r>
            <a:br>
              <a:rPr lang="en-US" sz="4000" spc="50" smtClean="0">
                <a:ln w="11430">
                  <a:solidFill>
                    <a:srgbClr val="FFC000"/>
                  </a:solidFill>
                </a:ln>
                <a:solidFill>
                  <a:srgbClr val="FFC000"/>
                </a:solidFill>
                <a:effectLst>
                  <a:glow rad="127000">
                    <a:srgbClr val="002060"/>
                  </a:glow>
                  <a:outerShdw blurRad="76200" dist="50800" dir="5400000" algn="tl" rotWithShape="0">
                    <a:srgbClr val="000000">
                      <a:alpha val="65000"/>
                    </a:srgbClr>
                  </a:outerShdw>
                </a:effectLst>
                <a:latin typeface="Arial" pitchFamily="34" charset="0"/>
                <a:cs typeface="Arial" pitchFamily="34" charset="0"/>
              </a:rPr>
            </a:br>
            <a:endParaRPr lang="en-US" sz="4000" spc="50">
              <a:ln w="11430">
                <a:solidFill>
                  <a:srgbClr val="FFC000"/>
                </a:solidFill>
              </a:ln>
              <a:solidFill>
                <a:srgbClr val="FFC000"/>
              </a:solidFill>
              <a:effectLst>
                <a:glow rad="127000">
                  <a:srgbClr val="002060"/>
                </a:glow>
                <a:outerShdw blurRad="76200" dist="50800" dir="5400000" algn="tl" rotWithShape="0">
                  <a:srgbClr val="000000">
                    <a:alpha val="65000"/>
                  </a:srgbClr>
                </a:outerShdw>
              </a:effectLst>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7851645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95600"/>
            <a:ext cx="7851648" cy="1828800"/>
          </a:xfrm>
        </p:spPr>
        <p:txBody>
          <a:bodyPr>
            <a:normAutofit/>
          </a:bodyPr>
          <a:lstStyle/>
          <a:p>
            <a:pPr algn="ctr"/>
            <a:endParaRPr lang="en-US" sz="4000">
              <a:solidFill>
                <a:srgbClr val="FF0000"/>
              </a:solidFill>
              <a:latin typeface="Arial" pitchFamily="34" charset="0"/>
              <a:cs typeface="Arial" pitchFamily="34" charset="0"/>
            </a:endParaRPr>
          </a:p>
        </p:txBody>
      </p:sp>
      <p:sp>
        <p:nvSpPr>
          <p:cNvPr id="3" name="Subtitle 2"/>
          <p:cNvSpPr>
            <a:spLocks noGrp="1"/>
          </p:cNvSpPr>
          <p:nvPr>
            <p:ph type="subTitle" idx="1"/>
          </p:nvPr>
        </p:nvSpPr>
        <p:spPr/>
        <p:txBody>
          <a:bodyPr>
            <a:normAutofit/>
          </a:bodyPr>
          <a:lstStyle/>
          <a:p>
            <a:pPr algn="ctr"/>
            <a:endParaRPr lang="en-US" sz="5400">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75" y="28575"/>
            <a:ext cx="4638675" cy="682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28875"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76425"/>
            <a:ext cx="2381250"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800475"/>
            <a:ext cx="2404931" cy="305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7550" y="28575"/>
            <a:ext cx="2097232"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67551" y="1876425"/>
            <a:ext cx="2097232"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67550" y="3581400"/>
            <a:ext cx="208466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3"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74479" y="5329237"/>
            <a:ext cx="2075316" cy="152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2337026"/>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4182" y="0"/>
            <a:ext cx="7851648" cy="1828800"/>
          </a:xfrm>
        </p:spPr>
        <p:txBody>
          <a:bodyPr>
            <a:normAutofit/>
          </a:bodyPr>
          <a:lstStyle/>
          <a:p>
            <a:pPr algn="ctr"/>
            <a:endParaRPr lang="en-US" sz="4000">
              <a:solidFill>
                <a:srgbClr val="FFC000"/>
              </a:solidFill>
              <a:latin typeface="Arial" pitchFamily="34" charset="0"/>
              <a:cs typeface="Arial" pitchFamily="34" charset="0"/>
            </a:endParaRPr>
          </a:p>
        </p:txBody>
      </p:sp>
      <p:sp>
        <p:nvSpPr>
          <p:cNvPr id="3" name="Subtitle 2"/>
          <p:cNvSpPr>
            <a:spLocks noGrp="1"/>
          </p:cNvSpPr>
          <p:nvPr>
            <p:ph type="subTitle" idx="1"/>
          </p:nvPr>
        </p:nvSpPr>
        <p:spPr/>
        <p:txBody>
          <a:bodyPr>
            <a:normAutofit/>
          </a:bodyPr>
          <a:lstStyle/>
          <a:p>
            <a:pPr algn="ctr"/>
            <a:endParaRPr lang="en-US" sz="5400">
              <a:solidFill>
                <a:srgbClr val="FFFF00"/>
              </a:solidFill>
              <a:latin typeface="Arial" pitchFamily="34" charset="0"/>
              <a:cs typeface="Arial" pitchFamily="34" charset="0"/>
            </a:endParaRPr>
          </a:p>
        </p:txBody>
      </p:sp>
      <p:sp>
        <p:nvSpPr>
          <p:cNvPr id="4" name="Title 1"/>
          <p:cNvSpPr txBox="1">
            <a:spLocks/>
          </p:cNvSpPr>
          <p:nvPr/>
        </p:nvSpPr>
        <p:spPr>
          <a:xfrm>
            <a:off x="533400" y="4038600"/>
            <a:ext cx="7851648" cy="1828800"/>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endParaRPr lang="en-US">
              <a:solidFill>
                <a:srgbClr val="0BD0D9">
                  <a:tint val="90000"/>
                  <a:satMod val="120000"/>
                </a:srgbClr>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5524" y="1274618"/>
            <a:ext cx="5867400" cy="4334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452394"/>
      </p:ext>
    </p:extLst>
  </p:cSld>
  <p:clrMapOvr>
    <a:masterClrMapping/>
  </p:clrMapOvr>
  <mc:AlternateContent xmlns:mc="http://schemas.openxmlformats.org/markup-compatibility/2006">
    <mc:Choice xmlns:p14="http://schemas.microsoft.com/office/powerpoint/2010/main" Requires="p14">
      <p:transition spd="slow" p14:dur="3000" advClick="0" advTm="15000"/>
    </mc:Choice>
    <mc:Fallback>
      <p:transition spd="slow" advClick="0" advTm="15000"/>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2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3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Hình ảnh" ma:contentTypeID="0x0101020007037598AF324647ADCF01D0F35855F9" ma:contentTypeVersion="1" ma:contentTypeDescription="Tải lên hình ảnh hoặc ảnh chụp." ma:contentTypeScope="" ma:versionID="34446bfbe35aa6670b0af960767a50ab">
  <xsd:schema xmlns:xsd="http://www.w3.org/2001/XMLSchema" xmlns:p="http://schemas.microsoft.com/office/2006/metadata/properties" xmlns:ns1="http://schemas.microsoft.com/sharepoint/v3" xmlns:ns2="581d824c-1fc9-4e3f-8b05-44d3e10bb38c" targetNamespace="http://schemas.microsoft.com/office/2006/metadata/properties" ma:root="true" ma:fieldsID="424bf7395c1fc8e88eed0e6be42e3cbf" ns1:_="" ns2:_="">
    <xsd:import namespace="http://schemas.microsoft.com/sharepoint/v3"/>
    <xsd:import namespace="581d824c-1fc9-4e3f-8b05-44d3e10bb38c"/>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2:Ch_x1ecd_n_x0020_h_x00ec_nh"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ImageWidth" ma:index="11" nillable="true" ma:displayName="Độ rộng Hình ảnh" ma:internalName="ImageWidth" ma:readOnly="true">
      <xsd:simpleType>
        <xsd:restriction base="dms:Unknown"/>
      </xsd:simpleType>
    </xsd:element>
    <xsd:element name="ImageHeight" ma:index="12" nillable="true" ma:displayName="Chiều cao Hình ảnh" ma:internalName="ImageHeight" ma:readOnly="true">
      <xsd:simpleType>
        <xsd:restriction base="dms:Unknown"/>
      </xsd:simpleType>
    </xsd:element>
    <xsd:element name="ImageCreateDate" ma:index="13" nillable="true" ma:displayName="Ngày Chụp Hình ảnh" ma:format="DateTime" ma:hidden="true" ma:internalName="ImageCreateDate">
      <xsd:simpleType>
        <xsd:restriction base="dms:DateTime"/>
      </xsd:simpleType>
    </xsd:element>
    <xsd:element name="Description" ma:index="14" nillable="true" ma:displayName="Mô tả" ma:description="Được sử dụng làm văn bản thay thế cho hình ảnh" ma:hidden="true" ma:internalName="Description">
      <xsd:simpleType>
        <xsd:restriction base="dms:Note"/>
      </xsd:simpleType>
    </xsd:element>
  </xsd:schema>
  <xsd:schema xmlns:xsd="http://www.w3.org/2001/XMLSchema" xmlns:dms="http://schemas.microsoft.com/office/2006/documentManagement/types" targetNamespace="581d824c-1fc9-4e3f-8b05-44d3e10bb38c" elementFormDefault="qualified">
    <xsd:import namespace="http://schemas.microsoft.com/office/2006/documentManagement/types"/>
    <xsd:element name="Ch_x1ecd_n_x0020_h_x00ec_nh" ma:index="23" nillable="true" ma:displayName="Chọn hình" ma:internalName="Ch_x1ecd_n_x0020_h_x00ec_nh">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Loại Nội dung" ma:readOnly="true"/>
        <xsd:element ref="dc:title" minOccurs="0" maxOccurs="1" ma:index="8" ma:displayName="Tiêu đề"/>
        <xsd:element ref="dc:subject" minOccurs="0" maxOccurs="1"/>
        <xsd:element ref="dc:description" minOccurs="0" maxOccurs="1"/>
        <xsd:element name="keywords" minOccurs="0" maxOccurs="1" type="xsd:string" ma:index="20" ma:displayName="Từ khoá"/>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ImageCreateDate xmlns="http://schemas.microsoft.com/sharepoint/v3" xsi:nil="true"/>
    <Description xmlns="http://schemas.microsoft.com/sharepoint/v3" xsi:nil="true"/>
    <Ch_x1ecd_n_x0020_h_x00ec_nh xmlns="581d824c-1fc9-4e3f-8b05-44d3e10bb38c" xsi:nil="true"/>
  </documentManagement>
</p:properties>
</file>

<file path=customXml/itemProps1.xml><?xml version="1.0" encoding="utf-8"?>
<ds:datastoreItem xmlns:ds="http://schemas.openxmlformats.org/officeDocument/2006/customXml" ds:itemID="{FD4319A2-5324-47D1-880B-C3D5F2E1FBAE}"/>
</file>

<file path=customXml/itemProps2.xml><?xml version="1.0" encoding="utf-8"?>
<ds:datastoreItem xmlns:ds="http://schemas.openxmlformats.org/officeDocument/2006/customXml" ds:itemID="{126F4554-AE09-4D8C-B5BE-AD759340DDA3}"/>
</file>

<file path=customXml/itemProps3.xml><?xml version="1.0" encoding="utf-8"?>
<ds:datastoreItem xmlns:ds="http://schemas.openxmlformats.org/officeDocument/2006/customXml" ds:itemID="{9B9E9504-6C54-4627-93F2-454FFE7A83A7}"/>
</file>

<file path=docProps/app.xml><?xml version="1.0" encoding="utf-8"?>
<Properties xmlns="http://schemas.openxmlformats.org/officeDocument/2006/extended-properties" xmlns:vt="http://schemas.openxmlformats.org/officeDocument/2006/docPropsVTypes">
  <Template>Flow</Template>
  <TotalTime>210</TotalTime>
  <Words>467</Words>
  <Application>Microsoft Office PowerPoint</Application>
  <PresentationFormat>On-screen Show (4:3)</PresentationFormat>
  <Paragraphs>24</Paragraphs>
  <Slides>16</Slides>
  <Notes>0</Notes>
  <HiddenSlides>0</HiddenSlides>
  <MMClips>1</MMClips>
  <ScaleCrop>false</ScaleCrop>
  <HeadingPairs>
    <vt:vector size="4" baseType="variant">
      <vt:variant>
        <vt:lpstr>Theme</vt:lpstr>
      </vt:variant>
      <vt:variant>
        <vt:i4>4</vt:i4>
      </vt:variant>
      <vt:variant>
        <vt:lpstr>Slide Titles</vt:lpstr>
      </vt:variant>
      <vt:variant>
        <vt:i4>16</vt:i4>
      </vt:variant>
    </vt:vector>
  </HeadingPairs>
  <TitlesOfParts>
    <vt:vector size="20" baseType="lpstr">
      <vt:lpstr>Flow</vt:lpstr>
      <vt:lpstr>1_Flow</vt:lpstr>
      <vt:lpstr>2_Flow</vt:lpstr>
      <vt:lpstr>3_Flow</vt:lpstr>
      <vt:lpstr>HƯỞNG ỨNG TUẦN LỄ HỌC TẬP SUỐT ĐỜI</vt:lpstr>
      <vt:lpstr>PowerPoint Presentation</vt:lpstr>
      <vt:lpstr>  Bác viết:  “Lấy tự học làm cốt”   </vt:lpstr>
      <vt:lpstr>Ngày 21-7-1956, nói chuyện tại lớp nghiên cứu chính trị khóa I, Trường Đại học Nhân dân Việt Nam, Bác dặn: “Học hỏi là một việc phải tiếp tục suốt đời. Suốt đời phải gắn liền lý luận với công tác thực tế. Không ai có thể tự cho mình đã biết đủ rồi, biết hết rồi. Thế giới ngày ngày đổi mới, nhân dân ta ngày càng tiến bộ, cho nên chúng ta phải tiếp tục học và hành để tiến bộ kịp nhân dân” </vt:lpstr>
      <vt:lpstr>HƯỞNG ỨNG TUẦN LỄ HỌC TẬP SUỐT ĐỜI</vt:lpstr>
      <vt:lpstr> HỌC TẬP SUỐT ĐỜI</vt:lpstr>
      <vt:lpstr>HƯỞNG ỨNG TUẦN LỄ HỌC TẬP SUỐT ĐỜI</vt:lpstr>
      <vt:lpstr>Cán bộ là công bộc của dân  </vt:lpstr>
      <vt:lpstr>Tư cách của một người cách mệnh Tự mình phải: Cần kiệm. Hoà mình không tư. Cả quyết sửa lỗi mình. Cẩn thận mà không nhút nhát. Hay hỏi. </vt:lpstr>
      <vt:lpstr>PowerPoint Presentation</vt:lpstr>
      <vt:lpstr>PowerPoint Presentation</vt:lpstr>
      <vt:lpstr>PowerPoint Presentation</vt:lpstr>
      <vt:lpstr>Thanh tra muốn biết, muốn thấy, muốn hiểu rõ sự thật ở cơ quan, địa phương nào đấy phải đến tận nơi, nghe ngóng, tìm hỏi, chịu khó. Quan liêu sẽ không làm được nhiệm vụ. </vt:lpstr>
      <vt:lpstr>Thanh tra là tai mắt của trên, là bạn của dưới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HƯỞNG ỨNG TUẦN LỄ HỌC TẬP SUỐT ĐỜI</dc:title>
  <dc:creator>Windows User</dc:creator>
  <cp:keywords/>
  <cp:lastModifiedBy>VP01</cp:lastModifiedBy>
  <cp:revision>29</cp:revision>
  <dcterms:created xsi:type="dcterms:W3CDTF">2017-10-15T17:19:44Z</dcterms:created>
  <dcterms:modified xsi:type="dcterms:W3CDTF">2017-10-18T01:47:44Z</dcterms:modified>
  <cp:contentType>Hình ảnh</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0x0101020007037598AF324647ADCF01D0F35855F9</vt:lpwstr>
  </property>
</Properties>
</file>