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2" r:id="rId6"/>
    <p:sldId id="263" r:id="rId7"/>
    <p:sldId id="261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89A"/>
    <a:srgbClr val="E2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3B27-A659-4BA7-BB13-1DE090F5AB6E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0DDF-2B05-4D21-BEC9-43AE9097B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791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3B27-A659-4BA7-BB13-1DE090F5AB6E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0DDF-2B05-4D21-BEC9-43AE9097B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951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3B27-A659-4BA7-BB13-1DE090F5AB6E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0DDF-2B05-4D21-BEC9-43AE9097B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292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3B27-A659-4BA7-BB13-1DE090F5AB6E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0DDF-2B05-4D21-BEC9-43AE9097B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57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3B27-A659-4BA7-BB13-1DE090F5AB6E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0DDF-2B05-4D21-BEC9-43AE9097B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481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3B27-A659-4BA7-BB13-1DE090F5AB6E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0DDF-2B05-4D21-BEC9-43AE9097B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524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3B27-A659-4BA7-BB13-1DE090F5AB6E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0DDF-2B05-4D21-BEC9-43AE9097B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78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3B27-A659-4BA7-BB13-1DE090F5AB6E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0DDF-2B05-4D21-BEC9-43AE9097B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775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3B27-A659-4BA7-BB13-1DE090F5AB6E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0DDF-2B05-4D21-BEC9-43AE9097B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214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3B27-A659-4BA7-BB13-1DE090F5AB6E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0DDF-2B05-4D21-BEC9-43AE9097B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93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3B27-A659-4BA7-BB13-1DE090F5AB6E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0DDF-2B05-4D21-BEC9-43AE9097B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83B27-A659-4BA7-BB13-1DE090F5AB6E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A0DDF-2B05-4D21-BEC9-43AE9097B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716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76"/>
            <a:ext cx="9144000" cy="835536"/>
          </a:xfrm>
          <a:solidFill>
            <a:srgbClr val="FFFFFF">
              <a:alpha val="74902"/>
            </a:srgbClr>
          </a:solidFill>
        </p:spPr>
        <p:txBody>
          <a:bodyPr>
            <a:noAutofit/>
          </a:bodyPr>
          <a:lstStyle/>
          <a:p>
            <a: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KẾ HOẠCH 35/KH-TTTP 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CỦA THANH TRA THÀNH PHỐ</a:t>
            </a:r>
            <a:b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GB" sz="2000" b="1" dirty="0" err="1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30 </a:t>
            </a:r>
            <a:r>
              <a:rPr lang="en-GB" sz="2000" b="1" dirty="0" err="1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en-GB" sz="2000" b="1" dirty="0" err="1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2023</a:t>
            </a:r>
            <a:endParaRPr lang="en-US" sz="2000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1268760"/>
            <a:ext cx="8784976" cy="4968552"/>
          </a:xfr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marL="63500"/>
            <a:r>
              <a:rPr lang="en-GB" altLang="en-US" sz="5000" b="1" dirty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THI ĐUA</a:t>
            </a:r>
          </a:p>
          <a:p>
            <a:pPr marL="63500"/>
            <a:r>
              <a:rPr lang="en-US" altLang="en-US" sz="5000" b="1" dirty="0" err="1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Cải</a:t>
            </a:r>
            <a:r>
              <a:rPr lang="en-US" altLang="en-US" sz="5000" b="1" dirty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5000" b="1" dirty="0" err="1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altLang="en-US" sz="5000" b="1" dirty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5000" b="1" dirty="0" err="1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altLang="en-US" sz="5000" b="1" dirty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5000" b="1" dirty="0" err="1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altLang="en-US" sz="5000" b="1" dirty="0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63500"/>
            <a:r>
              <a:rPr lang="en-US" altLang="en-US" sz="5000" b="1" dirty="0" err="1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altLang="en-US" sz="5000" b="1" dirty="0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5000" b="1" dirty="0" err="1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rộng</a:t>
            </a:r>
            <a:r>
              <a:rPr lang="en-US" altLang="en-US" sz="5000" b="1" dirty="0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5000" b="1" dirty="0" err="1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altLang="en-US" sz="5000" b="1" dirty="0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5000" b="1" dirty="0" err="1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altLang="en-US" sz="5000" b="1" dirty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5000" b="1" dirty="0" err="1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sáng</a:t>
            </a:r>
            <a:r>
              <a:rPr lang="en-US" altLang="en-US" sz="5000" b="1" dirty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5000" b="1" dirty="0" err="1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kiến</a:t>
            </a:r>
            <a:endParaRPr lang="en-US" altLang="en-US" sz="5000" b="1" dirty="0" smtClean="0">
              <a:solidFill>
                <a:srgbClr val="E20000"/>
              </a:solidFill>
              <a:effectLst>
                <a:glow rad="101600">
                  <a:schemeClr val="bg1">
                    <a:alpha val="77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63500"/>
            <a:r>
              <a:rPr lang="en-US" altLang="en-US" sz="5000" b="1" dirty="0" err="1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altLang="en-US" sz="5000" b="1" dirty="0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2023</a:t>
            </a:r>
            <a:endParaRPr lang="en-US" altLang="en-US" sz="5000" b="1" dirty="0">
              <a:solidFill>
                <a:srgbClr val="E20000"/>
              </a:solidFill>
              <a:effectLst>
                <a:glow rad="101600">
                  <a:schemeClr val="bg1">
                    <a:alpha val="77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408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508918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E20000"/>
                </a:solidFill>
                <a:latin typeface="Times New Roman" pitchFamily="18" charset="0"/>
                <a:cs typeface="Times New Roman" pitchFamily="18" charset="0"/>
              </a:rPr>
              <a:t>CĂN CỨ</a:t>
            </a:r>
            <a:endParaRPr lang="en-US" b="1" dirty="0">
              <a:solidFill>
                <a:srgbClr val="E2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435280" cy="4464497"/>
          </a:xfrm>
          <a:solidFill>
            <a:srgbClr val="FFFFFF">
              <a:alpha val="50196"/>
            </a:srgbClr>
          </a:solidFill>
        </p:spPr>
        <p:txBody>
          <a:bodyPr>
            <a:normAutofit/>
          </a:bodyPr>
          <a:lstStyle/>
          <a:p>
            <a:pPr algn="just">
              <a:spcBef>
                <a:spcPts val="1200"/>
              </a:spcBef>
            </a:pP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hoạch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01/KH-TTTP-VP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01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2023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Thanh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tra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phố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công tác cải cách hành chính, kiểm soát thủ tục hành chính năm 2023 </a:t>
            </a:r>
            <a:endParaRPr lang="en-US" sz="2800" dirty="0" smtClean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200"/>
              </a:spcBef>
            </a:pP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hoạch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07/KH-TTTP-P3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09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02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2023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Thanh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tra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phố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phát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trào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đua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2023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đua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chào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mừng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kỷ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niệm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75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tịch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Hồ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Chí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kêu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gọi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đua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ái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quốc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(11/6/1948 - 11/6/2023)</a:t>
            </a:r>
            <a:endParaRPr lang="en-US" sz="2800" dirty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1176"/>
            <a:ext cx="9144000" cy="835536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KẾ HOẠCH 35/KH-TTTP CỦA THANH TRA THÀNH PHỐ</a:t>
            </a:r>
            <a:b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GB" sz="2000" b="1" dirty="0" err="1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en-GB" sz="2000" b="1" dirty="0" err="1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en-GB" sz="2000" b="1" dirty="0" err="1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2023</a:t>
            </a:r>
            <a:endParaRPr lang="en-US" sz="2000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6311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508918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E20000"/>
                </a:solidFill>
                <a:latin typeface="Times New Roman" pitchFamily="18" charset="0"/>
                <a:cs typeface="Times New Roman" pitchFamily="18" charset="0"/>
              </a:rPr>
              <a:t>ĐỐI TƯỢNG</a:t>
            </a:r>
            <a:endParaRPr lang="en-US" b="1" dirty="0">
              <a:solidFill>
                <a:srgbClr val="E2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348881"/>
            <a:ext cx="8435280" cy="3024336"/>
          </a:xfrm>
          <a:solidFill>
            <a:srgbClr val="FFFFFF">
              <a:alpha val="50196"/>
            </a:srgbClr>
          </a:solidFill>
        </p:spPr>
        <p:txBody>
          <a:bodyPr>
            <a:normAutofit/>
          </a:bodyPr>
          <a:lstStyle/>
          <a:p>
            <a:pPr algn="ctr">
              <a:spcBef>
                <a:spcPts val="1200"/>
              </a:spcBef>
            </a:pPr>
            <a:r>
              <a:rPr lang="vi-VN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Tập thể: Văn phòng và các Phòng chuyên môn, nghiệp vụ thuộc Thanh tra Thành phố</a:t>
            </a: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 smtClean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200"/>
              </a:spcBef>
            </a:pPr>
            <a:endParaRPr lang="en-US" sz="2800" dirty="0" smtClean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1200"/>
              </a:spcBef>
            </a:pP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Thanh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tra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phố</a:t>
            </a:r>
            <a:endParaRPr lang="en-US" sz="2800" dirty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1176"/>
            <a:ext cx="9144000" cy="835536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KẾ HOẠCH 35/KH-TTTP CỦA THANH TRA THÀNH PHỐ</a:t>
            </a:r>
            <a:b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GB" sz="2000" b="1" dirty="0" err="1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en-GB" sz="2000" b="1" dirty="0" err="1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en-GB" sz="2000" b="1" dirty="0" err="1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2023</a:t>
            </a:r>
            <a:endParaRPr lang="en-US" sz="2000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24550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508918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E20000"/>
                </a:solidFill>
                <a:latin typeface="Times New Roman" pitchFamily="18" charset="0"/>
                <a:cs typeface="Times New Roman" pitchFamily="18" charset="0"/>
              </a:rPr>
              <a:t>NỘI DUNG THI ĐUA</a:t>
            </a:r>
            <a:endParaRPr lang="en-US" b="1" dirty="0">
              <a:solidFill>
                <a:srgbClr val="E2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435280" cy="4104457"/>
          </a:xfrm>
          <a:solidFill>
            <a:srgbClr val="FFFFFF">
              <a:alpha val="50196"/>
            </a:srgbClr>
          </a:solidFill>
        </p:spPr>
        <p:txBody>
          <a:bodyPr>
            <a:normAutofit lnSpcReduction="10000"/>
          </a:bodyPr>
          <a:lstStyle/>
          <a:p>
            <a:pPr algn="just">
              <a:spcBef>
                <a:spcPts val="1200"/>
              </a:spcBef>
            </a:pP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Thực </a:t>
            </a:r>
            <a:r>
              <a:rPr lang="vi-VN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hiện đột phá các nội dung, nhiệm vụ cải cách hành chính đã đề ra tại Kế hoạch số 01/KH-TTTP </a:t>
            </a:r>
            <a:endParaRPr lang="en-US" sz="2800" dirty="0" smtClean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200"/>
              </a:spcBef>
            </a:pPr>
            <a:endParaRPr lang="en-US" sz="2800" dirty="0" smtClean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200"/>
              </a:spcBef>
            </a:pP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Đăng </a:t>
            </a:r>
            <a:r>
              <a:rPr lang="vi-VN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ký các mô hình sáng kiến, giải pháp, cách làm hay, hiệu quả trong thực hiện nhiệm </a:t>
            </a: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vụ</a:t>
            </a:r>
            <a:endParaRPr lang="en-US" sz="2800" dirty="0" smtClean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200"/>
              </a:spcBef>
            </a:pPr>
            <a:endParaRPr lang="vi-VN" sz="2800" dirty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200"/>
              </a:spcBef>
            </a:pP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</a:t>
            </a: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uyên </a:t>
            </a:r>
            <a:r>
              <a:rPr lang="vi-VN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truyền các chủ trương, chính sách của Đảng, pháp luật của Nhà nước về cải cách hành </a:t>
            </a: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chính</a:t>
            </a:r>
            <a:endParaRPr lang="vi-VN" sz="2800" dirty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1176"/>
            <a:ext cx="9144000" cy="835536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KẾ HOẠCH 35/KH-TTTP CỦA THANH TRA THÀNH PHỐ</a:t>
            </a:r>
            <a:b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GB" sz="2000" b="1" dirty="0" err="1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en-GB" sz="2000" b="1" dirty="0" err="1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en-GB" sz="2000" b="1" dirty="0" err="1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2023</a:t>
            </a:r>
            <a:endParaRPr lang="en-US" sz="2000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5579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508918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E20000"/>
                </a:solidFill>
                <a:latin typeface="Times New Roman" pitchFamily="18" charset="0"/>
                <a:cs typeface="Times New Roman" pitchFamily="18" charset="0"/>
              </a:rPr>
              <a:t>TIÊU CHÍ ĐÁNH GIÁ</a:t>
            </a:r>
            <a:endParaRPr lang="en-US" sz="3600" b="1" dirty="0">
              <a:solidFill>
                <a:srgbClr val="E2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435280" cy="3816423"/>
          </a:xfrm>
          <a:solidFill>
            <a:srgbClr val="FFFFFF">
              <a:alpha val="50196"/>
            </a:srgbClr>
          </a:solidFill>
        </p:spPr>
        <p:txBody>
          <a:bodyPr>
            <a:normAutofit/>
          </a:bodyPr>
          <a:lstStyle/>
          <a:p>
            <a:pPr algn="just">
              <a:spcBef>
                <a:spcPts val="1200"/>
              </a:spcBef>
            </a:pPr>
            <a:r>
              <a:rPr lang="vi-VN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Đối với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Văn </a:t>
            </a:r>
            <a:r>
              <a:rPr lang="vi-VN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phòng và các Phòng chuyên môn, nghiệp </a:t>
            </a: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: 04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tiêu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chí</a:t>
            </a:r>
            <a:endParaRPr lang="en-US" sz="2800" dirty="0" smtClean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200"/>
              </a:spcBef>
            </a:pPr>
            <a:endParaRPr lang="en-US" sz="2800" dirty="0" smtClean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200"/>
              </a:spcBef>
            </a:pP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Đối </a:t>
            </a:r>
            <a:r>
              <a:rPr lang="vi-VN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với Chánh Văn phòng, Trưởng phòng chuyên môn, nghiệp vụ và công </a:t>
            </a: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: 02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tiêu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chí</a:t>
            </a:r>
            <a:endParaRPr lang="vi-VN" sz="2800" dirty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1176"/>
            <a:ext cx="9144000" cy="835536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KẾ HOẠCH 35/KH-TTTP CỦA THANH TRA THÀNH PHỐ</a:t>
            </a:r>
            <a:b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GB" sz="2000" b="1" dirty="0" err="1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en-GB" sz="2000" b="1" dirty="0" err="1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en-GB" sz="2000" b="1" dirty="0" err="1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2023</a:t>
            </a:r>
            <a:endParaRPr lang="en-US" sz="2000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2112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508918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E20000"/>
                </a:solidFill>
                <a:latin typeface="Times New Roman" pitchFamily="18" charset="0"/>
                <a:cs typeface="Times New Roman" pitchFamily="18" charset="0"/>
              </a:rPr>
              <a:t>HÌNH THỨC KHEN THƯỞNG</a:t>
            </a:r>
            <a:endParaRPr lang="en-US" sz="3600" b="1" dirty="0">
              <a:solidFill>
                <a:srgbClr val="E2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192" y="2204864"/>
            <a:ext cx="8435280" cy="3816423"/>
          </a:xfrm>
          <a:solidFill>
            <a:srgbClr val="FFFFFF">
              <a:alpha val="50196"/>
            </a:srgbClr>
          </a:solidFill>
        </p:spPr>
        <p:txBody>
          <a:bodyPr>
            <a:normAutofit/>
          </a:bodyPr>
          <a:lstStyle/>
          <a:p>
            <a:pPr algn="just">
              <a:spcBef>
                <a:spcPts val="1200"/>
              </a:spcBef>
            </a:pP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Giấy </a:t>
            </a:r>
            <a:r>
              <a:rPr lang="vi-VN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khen của Chánh Thanh tra: Xét, tặng cho các tập thể, cá nhân có thành tích trong thực hiện phong trào thi đua cải cách hành chính</a:t>
            </a: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 smtClean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200"/>
              </a:spcBef>
            </a:pPr>
            <a:endParaRPr lang="vi-VN" sz="2800" dirty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200"/>
              </a:spcBef>
            </a:pP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Bằng </a:t>
            </a:r>
            <a:r>
              <a:rPr lang="vi-VN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khen của Ủy ban nhân dân thành phố: Trên cơ sở hướng dẫn của Sở Nội vụ, tiến hành rà soát, đề xuất khen thưởng (nếu có)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1176"/>
            <a:ext cx="9144000" cy="835536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KẾ HOẠCH 35/KH-TTTP CỦA THANH TRA THÀNH PHỐ</a:t>
            </a:r>
            <a:b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GB" sz="2000" b="1" dirty="0" err="1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en-GB" sz="2000" b="1" dirty="0" err="1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en-GB" sz="2000" b="1" dirty="0" err="1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2023</a:t>
            </a:r>
            <a:endParaRPr lang="en-US" sz="2000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1911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508918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E20000"/>
                </a:solidFill>
                <a:latin typeface="Times New Roman" pitchFamily="18" charset="0"/>
                <a:cs typeface="Times New Roman" pitchFamily="18" charset="0"/>
              </a:rPr>
              <a:t>MỐC THỜI GIAN</a:t>
            </a:r>
            <a:endParaRPr lang="en-US" b="1" dirty="0">
              <a:solidFill>
                <a:srgbClr val="E2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435280" cy="4392489"/>
          </a:xfrm>
          <a:solidFill>
            <a:srgbClr val="FFFFFF">
              <a:alpha val="50196"/>
            </a:srgbClr>
          </a:solidFill>
        </p:spPr>
        <p:txBody>
          <a:bodyPr>
            <a:normAutofit lnSpcReduction="10000"/>
          </a:bodyPr>
          <a:lstStyle/>
          <a:p>
            <a:pPr algn="just">
              <a:spcBef>
                <a:spcPts val="1200"/>
              </a:spcBef>
            </a:pPr>
            <a:r>
              <a:rPr lang="vi-VN" sz="2800" b="1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Đợt </a:t>
            </a:r>
            <a:r>
              <a:rPr lang="vi-VN" sz="2800" b="1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Đ</a:t>
            </a: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ăng </a:t>
            </a:r>
            <a:r>
              <a:rPr lang="vi-VN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ký thi đua</a:t>
            </a: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Đăng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ký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Mô </a:t>
            </a:r>
            <a:r>
              <a:rPr lang="vi-VN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hình, giải pháp, sáng kiến </a:t>
            </a: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thi </a:t>
            </a:r>
            <a:r>
              <a:rPr lang="vi-VN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đua </a:t>
            </a: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gửi Văn phòng </a:t>
            </a:r>
            <a:endParaRPr lang="en-US" sz="2800" dirty="0" smtClean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1200"/>
              </a:spcBef>
              <a:buNone/>
            </a:pPr>
            <a:r>
              <a:rPr lang="vi-VN" sz="2800" b="1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trước </a:t>
            </a:r>
            <a:r>
              <a:rPr lang="vi-VN" sz="2800" b="1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ngày 10 tháng 7 năm </a:t>
            </a:r>
            <a:r>
              <a:rPr lang="vi-VN" sz="2800" b="1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2023</a:t>
            </a:r>
            <a:endParaRPr lang="en-US" sz="2800" b="1" dirty="0" smtClean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200"/>
              </a:spcBef>
            </a:pPr>
            <a:r>
              <a:rPr lang="vi-VN" sz="2800" b="1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Đợt 2 </a:t>
            </a: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(Triển khai và Báo cáo kết quả thi đua): </a:t>
            </a:r>
            <a:endParaRPr lang="en-US" sz="2800" dirty="0" smtClean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1200"/>
              </a:spcBef>
              <a:buNone/>
            </a:pP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Văn </a:t>
            </a:r>
            <a:r>
              <a:rPr lang="vi-VN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phòng và các Phòng chuyên môn, nghiệp vụ báo cáo kết quả hoàn thành các giải pháp, mô hình, sáng kiến tiêu biểu đã đăng ký; đề xuất khen thưởng gửi về Văn phòng </a:t>
            </a:r>
            <a:endParaRPr lang="en-US" sz="2800" dirty="0" smtClean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1200"/>
              </a:spcBef>
              <a:buNone/>
            </a:pPr>
            <a:r>
              <a:rPr lang="vi-VN" sz="2800" b="1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trước </a:t>
            </a:r>
            <a:r>
              <a:rPr lang="vi-VN" sz="2800" b="1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ngày 16 tháng 11 năm 2023</a:t>
            </a:r>
            <a:r>
              <a:rPr lang="vi-VN" sz="2800" b="1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b="1" dirty="0" smtClean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200"/>
              </a:spcBef>
            </a:pPr>
            <a:endParaRPr lang="vi-VN" sz="2800" dirty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1176"/>
            <a:ext cx="9144000" cy="835536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KẾ HOẠCH 35/KH-TTTP CỦA THANH TRA THÀNH PHỐ</a:t>
            </a:r>
            <a:b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GB" sz="2000" b="1" dirty="0" err="1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en-GB" sz="2000" b="1" dirty="0" err="1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en-GB" sz="2000" b="1" dirty="0" err="1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2023</a:t>
            </a:r>
            <a:endParaRPr lang="en-US" sz="2000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3745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508918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E20000"/>
                </a:solidFill>
                <a:latin typeface="Times New Roman" pitchFamily="18" charset="0"/>
                <a:cs typeface="Times New Roman" pitchFamily="18" charset="0"/>
              </a:rPr>
              <a:t>MỤC TIÊU</a:t>
            </a:r>
            <a:endParaRPr lang="en-US" b="1" dirty="0">
              <a:solidFill>
                <a:srgbClr val="E2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435280" cy="4320481"/>
          </a:xfrm>
          <a:noFill/>
        </p:spPr>
        <p:txBody>
          <a:bodyPr>
            <a:normAutofit/>
          </a:bodyPr>
          <a:lstStyle/>
          <a:p>
            <a:pPr marL="0" indent="0" algn="ctr">
              <a:spcBef>
                <a:spcPts val="1200"/>
              </a:spcBef>
              <a:buNone/>
            </a:pPr>
            <a:r>
              <a:rPr lang="en-US" sz="4000" i="1" dirty="0" smtClean="0">
                <a:solidFill>
                  <a:srgbClr val="E20000"/>
                </a:solidFill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vi-VN" sz="4000" i="1" dirty="0" smtClean="0">
                <a:solidFill>
                  <a:srgbClr val="E20000"/>
                </a:solidFill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Nâng </a:t>
            </a:r>
            <a:r>
              <a:rPr lang="vi-VN" sz="4000" i="1" dirty="0">
                <a:solidFill>
                  <a:srgbClr val="E20000"/>
                </a:solidFill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cao hiệu quả hoạt động công </a:t>
            </a:r>
            <a:r>
              <a:rPr lang="vi-VN" sz="4000" i="1" dirty="0" smtClean="0">
                <a:solidFill>
                  <a:srgbClr val="E20000"/>
                </a:solidFill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vụ</a:t>
            </a:r>
            <a:endParaRPr lang="en-US" sz="4000" i="1" dirty="0" smtClean="0">
              <a:solidFill>
                <a:srgbClr val="E20000"/>
              </a:solidFill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1200"/>
              </a:spcBef>
              <a:buNone/>
            </a:pPr>
            <a:r>
              <a:rPr lang="vi-VN" sz="4000" i="1" dirty="0" smtClean="0">
                <a:solidFill>
                  <a:srgbClr val="E20000"/>
                </a:solidFill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đẩy </a:t>
            </a:r>
            <a:r>
              <a:rPr lang="vi-VN" sz="4000" i="1" dirty="0">
                <a:solidFill>
                  <a:srgbClr val="E20000"/>
                </a:solidFill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mạnh cải cách hành chính </a:t>
            </a:r>
            <a:endParaRPr lang="en-US" sz="4000" i="1" dirty="0" smtClean="0">
              <a:solidFill>
                <a:srgbClr val="E20000"/>
              </a:solidFill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1200"/>
              </a:spcBef>
              <a:buNone/>
            </a:pPr>
            <a:r>
              <a:rPr lang="vi-VN" sz="4000" i="1" dirty="0" smtClean="0">
                <a:solidFill>
                  <a:srgbClr val="E20000"/>
                </a:solidFill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và </a:t>
            </a:r>
            <a:r>
              <a:rPr lang="vi-VN" sz="4000" i="1" dirty="0">
                <a:solidFill>
                  <a:srgbClr val="E20000"/>
                </a:solidFill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cải thiện môi trường đầu tư; </a:t>
            </a:r>
            <a:endParaRPr lang="en-US" sz="4000" i="1" dirty="0" smtClean="0">
              <a:solidFill>
                <a:srgbClr val="E20000"/>
              </a:solidFill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1200"/>
              </a:spcBef>
              <a:buNone/>
            </a:pPr>
            <a:r>
              <a:rPr lang="vi-VN" sz="4000" i="1" dirty="0" smtClean="0">
                <a:solidFill>
                  <a:srgbClr val="E20000"/>
                </a:solidFill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thúc </a:t>
            </a:r>
            <a:r>
              <a:rPr lang="vi-VN" sz="4000" i="1" dirty="0">
                <a:solidFill>
                  <a:srgbClr val="E20000"/>
                </a:solidFill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đẩy phát triển kinh tế, </a:t>
            </a:r>
            <a:endParaRPr lang="en-US" sz="4000" i="1" dirty="0" smtClean="0">
              <a:solidFill>
                <a:srgbClr val="E20000"/>
              </a:solidFill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1200"/>
              </a:spcBef>
              <a:buNone/>
            </a:pPr>
            <a:r>
              <a:rPr lang="vi-VN" sz="4000" i="1" dirty="0" smtClean="0">
                <a:solidFill>
                  <a:srgbClr val="E20000"/>
                </a:solidFill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đảm </a:t>
            </a:r>
            <a:r>
              <a:rPr lang="vi-VN" sz="4000" i="1" dirty="0">
                <a:solidFill>
                  <a:srgbClr val="E20000"/>
                </a:solidFill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bảo an sinh xã hội</a:t>
            </a:r>
            <a:r>
              <a:rPr lang="vi-VN" sz="4000" i="1" dirty="0" smtClean="0">
                <a:solidFill>
                  <a:srgbClr val="E20000"/>
                </a:solidFill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”</a:t>
            </a:r>
            <a:endParaRPr lang="en-US" sz="4000" i="1" dirty="0">
              <a:solidFill>
                <a:srgbClr val="E20000"/>
              </a:solidFill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1176"/>
            <a:ext cx="9144000" cy="835536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KẾ HOẠCH 35/KH-TTTP CỦA THANH TRA THÀNH PHỐ</a:t>
            </a:r>
            <a:b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GB" sz="2000" b="1" dirty="0" err="1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en-GB" sz="2000" b="1" dirty="0" err="1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en-GB" sz="2000" b="1" dirty="0" err="1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2023</a:t>
            </a:r>
            <a:endParaRPr lang="en-US" sz="2000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19914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Hình ảnh" ma:contentTypeID="0x0101020007037598AF324647ADCF01D0F35855F9" ma:contentTypeVersion="1" ma:contentTypeDescription="Tải lên hình ảnh hoặc ảnh chụp." ma:contentTypeScope="" ma:versionID="34446bfbe35aa6670b0af960767a50ab">
  <xsd:schema xmlns:xsd="http://www.w3.org/2001/XMLSchema" xmlns:p="http://schemas.microsoft.com/office/2006/metadata/properties" xmlns:ns1="http://schemas.microsoft.com/sharepoint/v3" xmlns:ns2="581d824c-1fc9-4e3f-8b05-44d3e10bb38c" targetNamespace="http://schemas.microsoft.com/office/2006/metadata/properties" ma:root="true" ma:fieldsID="424bf7395c1fc8e88eed0e6be42e3cbf" ns1:_="" ns2:_="">
    <xsd:import namespace="http://schemas.microsoft.com/sharepoint/v3"/>
    <xsd:import namespace="581d824c-1fc9-4e3f-8b05-44d3e10bb38c"/>
    <xsd:element name="properties">
      <xsd:complexType>
        <xsd:sequence>
          <xsd:element name="documentManagement">
            <xsd:complexType>
              <xsd:all>
                <xsd:element ref="ns1:ImageWidth" minOccurs="0"/>
                <xsd:element ref="ns1:ImageHeight" minOccurs="0"/>
                <xsd:element ref="ns1:ImageCreateDate" minOccurs="0"/>
                <xsd:element ref="ns1:Description" minOccurs="0"/>
                <xsd:element ref="ns2:Ch_x1ecd_n_x0020_h_x00ec_nh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ImageWidth" ma:index="11" nillable="true" ma:displayName="Độ rộng Hình ảnh" ma:internalName="ImageWidth" ma:readOnly="true">
      <xsd:simpleType>
        <xsd:restriction base="dms:Unknown"/>
      </xsd:simpleType>
    </xsd:element>
    <xsd:element name="ImageHeight" ma:index="12" nillable="true" ma:displayName="Chiều cao Hình ảnh" ma:internalName="ImageHeight" ma:readOnly="true">
      <xsd:simpleType>
        <xsd:restriction base="dms:Unknown"/>
      </xsd:simpleType>
    </xsd:element>
    <xsd:element name="ImageCreateDate" ma:index="13" nillable="true" ma:displayName="Ngày Chụp Hình ảnh" ma:format="DateTime" ma:hidden="true" ma:internalName="ImageCreateDate">
      <xsd:simpleType>
        <xsd:restriction base="dms:DateTime"/>
      </xsd:simpleType>
    </xsd:element>
    <xsd:element name="Description" ma:index="14" nillable="true" ma:displayName="Mô tả" ma:description="Được sử dụng làm văn bản thay thế cho hình ảnh" ma:hidden="true" ma:internalName="Description">
      <xsd:simpleType>
        <xsd:restriction base="dms:Note"/>
      </xsd:simpleType>
    </xsd:element>
  </xsd:schema>
  <xsd:schema xmlns:xsd="http://www.w3.org/2001/XMLSchema" xmlns:dms="http://schemas.microsoft.com/office/2006/documentManagement/types" targetNamespace="581d824c-1fc9-4e3f-8b05-44d3e10bb38c" elementFormDefault="qualified">
    <xsd:import namespace="http://schemas.microsoft.com/office/2006/documentManagement/types"/>
    <xsd:element name="Ch_x1ecd_n_x0020_h_x00ec_nh" ma:index="23" nillable="true" ma:displayName="Chọn hình" ma:internalName="Ch_x1ecd_n_x0020_h_x00ec_nh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Loại Nội dung" ma:readOnly="true"/>
        <xsd:element ref="dc:title" minOccurs="0" maxOccurs="1" ma:index="8" ma:displayName="Tiêu đề"/>
        <xsd:element ref="dc:subject" minOccurs="0" maxOccurs="1"/>
        <xsd:element ref="dc:description" minOccurs="0" maxOccurs="1"/>
        <xsd:element name="keywords" minOccurs="0" maxOccurs="1" type="xsd:string" ma:index="20" ma:displayName="Từ khoá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ImageCreateDate xmlns="http://schemas.microsoft.com/sharepoint/v3" xsi:nil="true"/>
    <Description xmlns="http://schemas.microsoft.com/sharepoint/v3" xsi:nil="true"/>
    <Ch_x1ecd_n_x0020_h_x00ec_nh xmlns="581d824c-1fc9-4e3f-8b05-44d3e10bb38c" xsi:nil="true"/>
  </documentManagement>
</p:properties>
</file>

<file path=customXml/itemProps1.xml><?xml version="1.0" encoding="utf-8"?>
<ds:datastoreItem xmlns:ds="http://schemas.openxmlformats.org/officeDocument/2006/customXml" ds:itemID="{729E7363-2F9B-4DAC-B078-A763F3990BF9}"/>
</file>

<file path=customXml/itemProps2.xml><?xml version="1.0" encoding="utf-8"?>
<ds:datastoreItem xmlns:ds="http://schemas.openxmlformats.org/officeDocument/2006/customXml" ds:itemID="{B216CFC6-760F-4F93-AF30-73D8B0F9092A}"/>
</file>

<file path=customXml/itemProps3.xml><?xml version="1.0" encoding="utf-8"?>
<ds:datastoreItem xmlns:ds="http://schemas.openxmlformats.org/officeDocument/2006/customXml" ds:itemID="{CA71629C-1B2F-44D4-8A27-1917F7DCC8B7}"/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73</TotalTime>
  <Words>512</Words>
  <Application>Microsoft Office PowerPoint</Application>
  <PresentationFormat>On-screen Show (4:3)</PresentationFormat>
  <Paragraphs>46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KẾ HOẠCH 35/KH-TTTP CỦA THANH TRA THÀNH PHỐ ngày 30 tháng 6 năm 2023</vt:lpstr>
      <vt:lpstr>CĂN CỨ</vt:lpstr>
      <vt:lpstr>ĐỐI TƯỢNG</vt:lpstr>
      <vt:lpstr>NỘI DUNG THI ĐUA</vt:lpstr>
      <vt:lpstr>TIÊU CHÍ ĐÁNH GIÁ</vt:lpstr>
      <vt:lpstr>HÌNH THỨC KHEN THƯỞNG</vt:lpstr>
      <vt:lpstr>MỐC THỜI GIAN</vt:lpstr>
      <vt:lpstr>MỤC TIÊU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CMS</dc:creator>
  <cp:lastModifiedBy>CMS</cp:lastModifiedBy>
  <cp:revision>40</cp:revision>
  <dcterms:created xsi:type="dcterms:W3CDTF">2023-12-19T08:32:48Z</dcterms:created>
  <dcterms:modified xsi:type="dcterms:W3CDTF">2023-12-19T09:47:24Z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0x0101020007037598AF324647ADCF01D0F35855F9</vt:lpwstr>
  </property>
</Properties>
</file>