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9" r:id="rId7"/>
    <p:sldId id="260" r:id="rId8"/>
    <p:sldId id="263" r:id="rId9"/>
    <p:sldId id="258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9A"/>
    <a:srgbClr val="E20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930" y="-4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83B27-A659-4BA7-BB13-1DE090F5AB6E}" type="datetimeFigureOut">
              <a:rPr lang="en-US" smtClean="0"/>
              <a:t>11/30/2024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A0DDF-2B05-4D21-BEC9-43AE9097B1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7911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83B27-A659-4BA7-BB13-1DE090F5AB6E}" type="datetimeFigureOut">
              <a:rPr lang="en-US" smtClean="0"/>
              <a:t>11/30/2024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A0DDF-2B05-4D21-BEC9-43AE9097B1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951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83B27-A659-4BA7-BB13-1DE090F5AB6E}" type="datetimeFigureOut">
              <a:rPr lang="en-US" smtClean="0"/>
              <a:t>11/30/2024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A0DDF-2B05-4D21-BEC9-43AE9097B1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2926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83B27-A659-4BA7-BB13-1DE090F5AB6E}" type="datetimeFigureOut">
              <a:rPr lang="en-US" smtClean="0"/>
              <a:t>11/30/2024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A0DDF-2B05-4D21-BEC9-43AE9097B1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570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83B27-A659-4BA7-BB13-1DE090F5AB6E}" type="datetimeFigureOut">
              <a:rPr lang="en-US" smtClean="0"/>
              <a:t>11/30/2024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A0DDF-2B05-4D21-BEC9-43AE9097B1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4813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83B27-A659-4BA7-BB13-1DE090F5AB6E}" type="datetimeFigureOut">
              <a:rPr lang="en-US" smtClean="0"/>
              <a:t>11/30/2024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A0DDF-2B05-4D21-BEC9-43AE9097B1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5245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83B27-A659-4BA7-BB13-1DE090F5AB6E}" type="datetimeFigureOut">
              <a:rPr lang="en-US" smtClean="0"/>
              <a:t>11/30/2024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A0DDF-2B05-4D21-BEC9-43AE9097B1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78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83B27-A659-4BA7-BB13-1DE090F5AB6E}" type="datetimeFigureOut">
              <a:rPr lang="en-US" smtClean="0"/>
              <a:t>11/30/2024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A0DDF-2B05-4D21-BEC9-43AE9097B1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7756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83B27-A659-4BA7-BB13-1DE090F5AB6E}" type="datetimeFigureOut">
              <a:rPr lang="en-US" smtClean="0"/>
              <a:t>11/30/2024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A0DDF-2B05-4D21-BEC9-43AE9097B1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2147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83B27-A659-4BA7-BB13-1DE090F5AB6E}" type="datetimeFigureOut">
              <a:rPr lang="en-US" smtClean="0"/>
              <a:t>11/30/2024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A0DDF-2B05-4D21-BEC9-43AE9097B1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931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83B27-A659-4BA7-BB13-1DE090F5AB6E}" type="datetimeFigureOut">
              <a:rPr lang="en-US" smtClean="0"/>
              <a:t>11/30/2024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A0DDF-2B05-4D21-BEC9-43AE9097B1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1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483B27-A659-4BA7-BB13-1DE090F5AB6E}" type="datetimeFigureOut">
              <a:rPr lang="en-US" smtClean="0"/>
              <a:t>11/30/2024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BA0DDF-2B05-4D21-BEC9-43AE9097B1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716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6000"/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176"/>
            <a:ext cx="9144000" cy="835536"/>
          </a:xfrm>
          <a:solidFill>
            <a:srgbClr val="FFFFFF">
              <a:alpha val="74902"/>
            </a:srgbClr>
          </a:solidFill>
        </p:spPr>
        <p:txBody>
          <a:bodyPr>
            <a:noAutofit/>
          </a:bodyPr>
          <a:lstStyle/>
          <a:p>
            <a:r>
              <a:rPr lang="en-GB" sz="2000" b="1" dirty="0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KẾ HOẠCH </a:t>
            </a:r>
            <a:r>
              <a:rPr lang="en-GB" sz="2000" b="1" dirty="0" smtClean="0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08/KH-TTTP CỦA THANH TRA THÀNH PHỐ</a:t>
            </a:r>
            <a:br>
              <a:rPr lang="en-GB" sz="2000" b="1" dirty="0" smtClean="0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GB" sz="2000" b="1" dirty="0" err="1" smtClean="0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GB" sz="2000" b="1" dirty="0" smtClean="0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29 </a:t>
            </a:r>
            <a:r>
              <a:rPr lang="en-GB" sz="2000" b="1" dirty="0" err="1" smtClean="0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tháng</a:t>
            </a:r>
            <a:r>
              <a:rPr lang="en-GB" sz="2000" b="1" dirty="0" smtClean="0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01 </a:t>
            </a:r>
            <a:r>
              <a:rPr lang="en-GB" sz="2000" b="1" dirty="0" err="1" smtClean="0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năm</a:t>
            </a:r>
            <a:r>
              <a:rPr lang="en-GB" sz="2000" b="1" dirty="0" smtClean="0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2024</a:t>
            </a:r>
            <a:endParaRPr lang="en-US" sz="2000" dirty="0"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9512" y="1268760"/>
            <a:ext cx="8784976" cy="4968552"/>
          </a:xfrm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>
            <a:noAutofit/>
          </a:bodyPr>
          <a:lstStyle/>
          <a:p>
            <a:pPr marL="63500"/>
            <a:r>
              <a:rPr lang="en-GB" altLang="en-US" sz="5000" b="1" dirty="0" smtClean="0">
                <a:solidFill>
                  <a:srgbClr val="E20000"/>
                </a:solidFill>
                <a:effectLst>
                  <a:glow rad="101600">
                    <a:schemeClr val="bg1">
                      <a:alpha val="77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KẾ HOẠCH</a:t>
            </a:r>
            <a:endParaRPr lang="en-GB" altLang="en-US" sz="5000" b="1" dirty="0">
              <a:solidFill>
                <a:srgbClr val="E20000"/>
              </a:solidFill>
              <a:effectLst>
                <a:glow rad="101600">
                  <a:schemeClr val="bg1">
                    <a:alpha val="77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  <a:p>
            <a:pPr marL="63500"/>
            <a:r>
              <a:rPr lang="en-US" altLang="en-US" sz="5000" b="1" dirty="0" err="1">
                <a:solidFill>
                  <a:srgbClr val="E20000"/>
                </a:solidFill>
                <a:effectLst>
                  <a:glow rad="101600">
                    <a:schemeClr val="bg1">
                      <a:alpha val="77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Cải</a:t>
            </a:r>
            <a:r>
              <a:rPr lang="en-US" altLang="en-US" sz="5000" b="1" dirty="0">
                <a:solidFill>
                  <a:srgbClr val="E20000"/>
                </a:solidFill>
                <a:effectLst>
                  <a:glow rad="101600">
                    <a:schemeClr val="bg1">
                      <a:alpha val="77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5000" b="1" dirty="0" err="1">
                <a:solidFill>
                  <a:srgbClr val="E20000"/>
                </a:solidFill>
                <a:effectLst>
                  <a:glow rad="101600">
                    <a:schemeClr val="bg1">
                      <a:alpha val="77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cách</a:t>
            </a:r>
            <a:r>
              <a:rPr lang="en-US" altLang="en-US" sz="5000" b="1" dirty="0">
                <a:solidFill>
                  <a:srgbClr val="E20000"/>
                </a:solidFill>
                <a:effectLst>
                  <a:glow rad="101600">
                    <a:schemeClr val="bg1">
                      <a:alpha val="77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5000" b="1" dirty="0" err="1" smtClean="0">
                <a:solidFill>
                  <a:srgbClr val="E20000"/>
                </a:solidFill>
                <a:effectLst>
                  <a:glow rad="101600">
                    <a:schemeClr val="bg1">
                      <a:alpha val="77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altLang="en-US" sz="5000" b="1" dirty="0">
                <a:solidFill>
                  <a:srgbClr val="E20000"/>
                </a:solidFill>
                <a:effectLst>
                  <a:glow rad="101600">
                    <a:schemeClr val="bg1">
                      <a:alpha val="77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5000" b="1" dirty="0" err="1" smtClean="0">
                <a:solidFill>
                  <a:srgbClr val="E20000"/>
                </a:solidFill>
                <a:effectLst>
                  <a:glow rad="101600">
                    <a:schemeClr val="bg1">
                      <a:alpha val="77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chính</a:t>
            </a:r>
            <a:r>
              <a:rPr lang="en-US" altLang="en-US" sz="5000" b="1" dirty="0" smtClean="0">
                <a:solidFill>
                  <a:srgbClr val="E20000"/>
                </a:solidFill>
                <a:effectLst>
                  <a:glow rad="101600">
                    <a:schemeClr val="bg1">
                      <a:alpha val="77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endParaRPr lang="en-US" altLang="en-US" sz="5000" b="1" dirty="0" smtClean="0">
              <a:solidFill>
                <a:srgbClr val="E20000"/>
              </a:solidFill>
              <a:effectLst>
                <a:glow rad="101600">
                  <a:schemeClr val="bg1">
                    <a:alpha val="77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  <a:p>
            <a:pPr marL="63500"/>
            <a:r>
              <a:rPr lang="en-US" altLang="en-US" sz="5000" b="1" dirty="0" err="1" smtClean="0">
                <a:solidFill>
                  <a:srgbClr val="E20000"/>
                </a:solidFill>
                <a:effectLst>
                  <a:glow rad="101600">
                    <a:schemeClr val="bg1">
                      <a:alpha val="77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kiểm</a:t>
            </a:r>
            <a:r>
              <a:rPr lang="en-US" altLang="en-US" sz="5000" b="1" dirty="0" smtClean="0">
                <a:solidFill>
                  <a:srgbClr val="E20000"/>
                </a:solidFill>
                <a:effectLst>
                  <a:glow rad="101600">
                    <a:schemeClr val="bg1">
                      <a:alpha val="77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5000" b="1" dirty="0" err="1" smtClean="0">
                <a:solidFill>
                  <a:srgbClr val="E20000"/>
                </a:solidFill>
                <a:effectLst>
                  <a:glow rad="101600">
                    <a:schemeClr val="bg1">
                      <a:alpha val="77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soát</a:t>
            </a:r>
            <a:r>
              <a:rPr lang="en-US" altLang="en-US" sz="5000" b="1" dirty="0" smtClean="0">
                <a:solidFill>
                  <a:srgbClr val="E20000"/>
                </a:solidFill>
                <a:effectLst>
                  <a:glow rad="101600">
                    <a:schemeClr val="bg1">
                      <a:alpha val="77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5000" b="1" dirty="0" err="1" smtClean="0">
                <a:solidFill>
                  <a:srgbClr val="E20000"/>
                </a:solidFill>
                <a:effectLst>
                  <a:glow rad="101600">
                    <a:schemeClr val="bg1">
                      <a:alpha val="77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thủ</a:t>
            </a:r>
            <a:r>
              <a:rPr lang="en-US" altLang="en-US" sz="5000" b="1" dirty="0" smtClean="0">
                <a:solidFill>
                  <a:srgbClr val="E20000"/>
                </a:solidFill>
                <a:effectLst>
                  <a:glow rad="101600">
                    <a:schemeClr val="bg1">
                      <a:alpha val="77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5000" b="1" dirty="0" err="1" smtClean="0">
                <a:solidFill>
                  <a:srgbClr val="E20000"/>
                </a:solidFill>
                <a:effectLst>
                  <a:glow rad="101600">
                    <a:schemeClr val="bg1">
                      <a:alpha val="77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tục</a:t>
            </a:r>
            <a:r>
              <a:rPr lang="en-US" altLang="en-US" sz="5000" b="1" dirty="0" smtClean="0">
                <a:solidFill>
                  <a:srgbClr val="E20000"/>
                </a:solidFill>
                <a:effectLst>
                  <a:glow rad="101600">
                    <a:schemeClr val="bg1">
                      <a:alpha val="77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5000" b="1" dirty="0" err="1" smtClean="0">
                <a:solidFill>
                  <a:srgbClr val="E20000"/>
                </a:solidFill>
                <a:effectLst>
                  <a:glow rad="101600">
                    <a:schemeClr val="bg1">
                      <a:alpha val="77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altLang="en-US" sz="5000" b="1" dirty="0" smtClean="0">
                <a:solidFill>
                  <a:srgbClr val="E20000"/>
                </a:solidFill>
                <a:effectLst>
                  <a:glow rad="101600">
                    <a:schemeClr val="bg1">
                      <a:alpha val="77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5000" b="1" dirty="0" err="1" smtClean="0">
                <a:solidFill>
                  <a:srgbClr val="E20000"/>
                </a:solidFill>
                <a:effectLst>
                  <a:glow rad="101600">
                    <a:schemeClr val="bg1">
                      <a:alpha val="77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chính</a:t>
            </a:r>
            <a:endParaRPr lang="en-US" altLang="en-US" sz="5000" b="1" dirty="0" smtClean="0">
              <a:solidFill>
                <a:srgbClr val="E20000"/>
              </a:solidFill>
              <a:effectLst>
                <a:glow rad="101600">
                  <a:schemeClr val="bg1">
                    <a:alpha val="77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  <a:p>
            <a:pPr marL="63500"/>
            <a:r>
              <a:rPr lang="en-US" altLang="en-US" sz="5000" b="1" dirty="0" err="1" smtClean="0">
                <a:solidFill>
                  <a:srgbClr val="E20000"/>
                </a:solidFill>
                <a:effectLst>
                  <a:glow rad="101600">
                    <a:schemeClr val="bg1">
                      <a:alpha val="77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Năm</a:t>
            </a:r>
            <a:r>
              <a:rPr lang="en-US" altLang="en-US" sz="5000" b="1" dirty="0" smtClean="0">
                <a:solidFill>
                  <a:srgbClr val="E20000"/>
                </a:solidFill>
                <a:effectLst>
                  <a:glow rad="101600">
                    <a:schemeClr val="bg1">
                      <a:alpha val="77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2024</a:t>
            </a:r>
            <a:endParaRPr lang="en-US" altLang="en-US" sz="5000" b="1" dirty="0">
              <a:solidFill>
                <a:srgbClr val="E20000"/>
              </a:solidFill>
              <a:effectLst>
                <a:glow rad="101600">
                  <a:schemeClr val="bg1">
                    <a:alpha val="77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3408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52736"/>
            <a:ext cx="8229600" cy="508918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E20000"/>
                </a:solidFill>
                <a:latin typeface="Times New Roman" pitchFamily="18" charset="0"/>
                <a:cs typeface="Times New Roman" pitchFamily="18" charset="0"/>
              </a:rPr>
              <a:t>CĂN CỨ</a:t>
            </a:r>
            <a:endParaRPr lang="en-US" b="1" dirty="0">
              <a:solidFill>
                <a:srgbClr val="E2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2816"/>
            <a:ext cx="8435280" cy="4464497"/>
          </a:xfrm>
          <a:solidFill>
            <a:srgbClr val="FFFFFF">
              <a:alpha val="50196"/>
            </a:srgbClr>
          </a:solidFill>
        </p:spPr>
        <p:txBody>
          <a:bodyPr>
            <a:normAutofit/>
          </a:bodyPr>
          <a:lstStyle/>
          <a:p>
            <a:pPr algn="just">
              <a:spcBef>
                <a:spcPts val="1200"/>
              </a:spcBef>
            </a:pPr>
            <a:r>
              <a:rPr lang="vi-VN" sz="2800" dirty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Quyết định số 6004/QĐ-UBND ngày 29 tháng 12 năm 2023 của Chủ tịch Ủy ban nhân dân Thành phố</a:t>
            </a:r>
            <a:r>
              <a:rPr lang="en-US" sz="2800" dirty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ban </a:t>
            </a:r>
            <a:r>
              <a:rPr lang="en-US" sz="2800" dirty="0" err="1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sz="2800" dirty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2800" dirty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Kế hoạch thực hiện công tác cải cách hành chính trên địa bàn Thành phố năm 2024 </a:t>
            </a:r>
            <a:endParaRPr lang="en-US" sz="2800" dirty="0">
              <a:effectLst>
                <a:glow rad="101600">
                  <a:schemeClr val="bg1">
                    <a:alpha val="9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ts val="1200"/>
              </a:spcBef>
            </a:pPr>
            <a:r>
              <a:rPr lang="vi-VN" sz="2800" dirty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Kế hoạch số 36/KH-TTTP ngày 29 tháng 10 năm 2021 của Thanh tra Thành phố về thực hiện chương trình cải cách hành chính tại Thanh tra Thành phố giai đoạn 2021 - 2030</a:t>
            </a:r>
            <a:endParaRPr lang="en-US" sz="2800" dirty="0">
              <a:effectLst>
                <a:glow rad="101600">
                  <a:schemeClr val="bg1">
                    <a:alpha val="9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1176"/>
            <a:ext cx="9144000" cy="835536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000" b="1" dirty="0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KẾ HOẠCH 08/KH-TTTP CỦA THANH TRA THÀNH PHỐ</a:t>
            </a:r>
            <a:br>
              <a:rPr lang="en-GB" sz="2000" b="1" dirty="0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GB" sz="2000" b="1" dirty="0" err="1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GB" sz="2000" b="1" dirty="0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29 </a:t>
            </a:r>
            <a:r>
              <a:rPr lang="en-GB" sz="2000" b="1" dirty="0" err="1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tháng</a:t>
            </a:r>
            <a:r>
              <a:rPr lang="en-GB" sz="2000" b="1" dirty="0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01 </a:t>
            </a:r>
            <a:r>
              <a:rPr lang="en-GB" sz="2000" b="1" dirty="0" err="1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năm</a:t>
            </a:r>
            <a:r>
              <a:rPr lang="en-GB" sz="2000" b="1" dirty="0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2024</a:t>
            </a:r>
            <a:endParaRPr lang="en-US" sz="2000" dirty="0"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16311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52736"/>
            <a:ext cx="8229600" cy="508918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E20000"/>
                </a:solidFill>
                <a:latin typeface="Times New Roman" pitchFamily="18" charset="0"/>
                <a:cs typeface="Times New Roman" pitchFamily="18" charset="0"/>
              </a:rPr>
              <a:t>ĐỐI TƯỢNG</a:t>
            </a:r>
            <a:endParaRPr lang="en-US" b="1" dirty="0">
              <a:solidFill>
                <a:srgbClr val="E2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348881"/>
            <a:ext cx="8435280" cy="3024336"/>
          </a:xfrm>
          <a:solidFill>
            <a:srgbClr val="FFFFFF">
              <a:alpha val="50196"/>
            </a:srgbClr>
          </a:solidFill>
        </p:spPr>
        <p:txBody>
          <a:bodyPr>
            <a:normAutofit/>
          </a:bodyPr>
          <a:lstStyle/>
          <a:p>
            <a:pPr algn="ctr">
              <a:spcBef>
                <a:spcPts val="1200"/>
              </a:spcBef>
            </a:pPr>
            <a:r>
              <a:rPr lang="vi-VN" sz="2800" dirty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Tập thể: Văn phòng và các Phòng chuyên môn, nghiệp vụ thuộc Thanh tra Thành phố</a:t>
            </a:r>
            <a:r>
              <a:rPr lang="vi-VN" sz="2800" dirty="0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endParaRPr lang="en-US" sz="2800" dirty="0" smtClean="0">
              <a:effectLst>
                <a:glow rad="101600">
                  <a:schemeClr val="bg1">
                    <a:alpha val="9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ts val="1200"/>
              </a:spcBef>
            </a:pPr>
            <a:endParaRPr lang="en-US" sz="2800" dirty="0" smtClean="0">
              <a:effectLst>
                <a:glow rad="101600">
                  <a:schemeClr val="bg1">
                    <a:alpha val="9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ts val="1200"/>
              </a:spcBef>
            </a:pPr>
            <a:r>
              <a:rPr lang="en-US" sz="2800" dirty="0" err="1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Cá</a:t>
            </a:r>
            <a:r>
              <a:rPr lang="en-US" sz="2800" dirty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en-US" sz="2800" dirty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800" dirty="0" err="1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Công</a:t>
            </a:r>
            <a:r>
              <a:rPr lang="en-US" sz="2800" dirty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chức</a:t>
            </a:r>
            <a:r>
              <a:rPr lang="en-US" sz="2800" dirty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Thanh</a:t>
            </a:r>
            <a:r>
              <a:rPr lang="en-US" sz="2800" dirty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tra</a:t>
            </a:r>
            <a:r>
              <a:rPr lang="en-US" sz="2800" dirty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Thành</a:t>
            </a:r>
            <a:r>
              <a:rPr lang="en-US" sz="2800" dirty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phố</a:t>
            </a:r>
            <a:endParaRPr lang="en-US" sz="2800" dirty="0">
              <a:effectLst>
                <a:glow rad="101600">
                  <a:schemeClr val="bg1">
                    <a:alpha val="9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1176"/>
            <a:ext cx="9144000" cy="835536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000" b="1" dirty="0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KẾ HOẠCH 08/KH-TTTP CỦA THANH TRA THÀNH PHỐ</a:t>
            </a:r>
            <a:br>
              <a:rPr lang="en-GB" sz="2000" b="1" dirty="0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GB" sz="2000" b="1" dirty="0" err="1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GB" sz="2000" b="1" dirty="0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29 </a:t>
            </a:r>
            <a:r>
              <a:rPr lang="en-GB" sz="2000" b="1" dirty="0" err="1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tháng</a:t>
            </a:r>
            <a:r>
              <a:rPr lang="en-GB" sz="2000" b="1" dirty="0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01 </a:t>
            </a:r>
            <a:r>
              <a:rPr lang="en-GB" sz="2000" b="1" dirty="0" err="1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năm</a:t>
            </a:r>
            <a:r>
              <a:rPr lang="en-GB" sz="2000" b="1" dirty="0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2024</a:t>
            </a:r>
            <a:endParaRPr lang="en-US" sz="2000" dirty="0"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24550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52736"/>
            <a:ext cx="8229600" cy="508918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E20000"/>
                </a:solidFill>
                <a:latin typeface="Times New Roman" pitchFamily="18" charset="0"/>
                <a:cs typeface="Times New Roman" pitchFamily="18" charset="0"/>
              </a:rPr>
              <a:t>NỘI </a:t>
            </a:r>
            <a:r>
              <a:rPr lang="en-US" b="1" dirty="0" smtClean="0">
                <a:solidFill>
                  <a:srgbClr val="E20000"/>
                </a:solidFill>
                <a:latin typeface="Times New Roman" pitchFamily="18" charset="0"/>
                <a:cs typeface="Times New Roman" pitchFamily="18" charset="0"/>
              </a:rPr>
              <a:t>DUNG NHIỆM VỤ</a:t>
            </a:r>
            <a:endParaRPr lang="en-US" b="1" dirty="0">
              <a:solidFill>
                <a:srgbClr val="E2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2816"/>
            <a:ext cx="8435280" cy="4680520"/>
          </a:xfrm>
          <a:solidFill>
            <a:srgbClr val="FFFFFF">
              <a:alpha val="50196"/>
            </a:srgbClr>
          </a:solidFill>
        </p:spPr>
        <p:txBody>
          <a:bodyPr>
            <a:normAutofit/>
          </a:bodyPr>
          <a:lstStyle/>
          <a:p>
            <a:pPr marL="0" indent="0" algn="ctr">
              <a:spcBef>
                <a:spcPts val="1200"/>
              </a:spcBef>
              <a:buNone/>
            </a:pPr>
            <a:r>
              <a:rPr lang="vi-VN" sz="2800" b="1" dirty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63 nhiệm vụ (tăng 11 nhiệm vụ so với </a:t>
            </a:r>
            <a:r>
              <a:rPr lang="vi-VN" sz="2800" b="1" dirty="0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2023)</a:t>
            </a:r>
            <a:r>
              <a:rPr lang="en-US" sz="2800" b="1" dirty="0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trọng</a:t>
            </a:r>
            <a:r>
              <a:rPr lang="en-US" sz="2800" dirty="0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tâm</a:t>
            </a:r>
            <a:r>
              <a:rPr lang="en-US" sz="2800" dirty="0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:</a:t>
            </a:r>
            <a:endParaRPr lang="en-US" sz="2800" dirty="0" smtClean="0">
              <a:effectLst>
                <a:glow rad="101600">
                  <a:schemeClr val="bg1">
                    <a:alpha val="9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ts val="1200"/>
              </a:spcBef>
            </a:pPr>
            <a:r>
              <a:rPr lang="en-US" sz="2800" dirty="0" err="1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Khắc</a:t>
            </a:r>
            <a:r>
              <a:rPr lang="en-US" sz="2800" dirty="0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phục</a:t>
            </a:r>
            <a:r>
              <a:rPr lang="en-US" sz="2800" dirty="0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2800" dirty="0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chỉ</a:t>
            </a:r>
            <a:r>
              <a:rPr lang="en-US" sz="2800" dirty="0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2800" dirty="0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bị</a:t>
            </a:r>
            <a:r>
              <a:rPr lang="en-US" sz="2800" dirty="0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trừ</a:t>
            </a:r>
            <a:r>
              <a:rPr lang="en-US" sz="2800" dirty="0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điểm</a:t>
            </a:r>
            <a:r>
              <a:rPr lang="en-US" sz="2800" dirty="0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năm</a:t>
            </a:r>
            <a:r>
              <a:rPr lang="en-US" sz="2800" dirty="0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2023</a:t>
            </a:r>
          </a:p>
          <a:p>
            <a:pPr algn="just">
              <a:spcBef>
                <a:spcPts val="1200"/>
              </a:spcBef>
            </a:pPr>
            <a:r>
              <a:rPr lang="vi-VN" sz="2800" dirty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Duy trì áp dụng hệ thống quản lý chất lượng theo tiêu chuẩn quốc gia TCVN ISO 9001:2015 trong công tác thanh tra, tiếp công dân, xử lý đơn, giải quyết khiếu nại, tố </a:t>
            </a:r>
            <a:r>
              <a:rPr lang="vi-VN" sz="2800" dirty="0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cáo</a:t>
            </a:r>
            <a:endParaRPr lang="en-US" sz="2800" dirty="0" smtClean="0">
              <a:effectLst>
                <a:glow rad="101600">
                  <a:schemeClr val="bg1">
                    <a:alpha val="9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ts val="1200"/>
              </a:spcBef>
            </a:pPr>
            <a:r>
              <a:rPr lang="en-US" sz="2800" dirty="0" err="1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Tăng</a:t>
            </a:r>
            <a:r>
              <a:rPr lang="en-US" sz="2800" dirty="0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cường</a:t>
            </a:r>
            <a:r>
              <a:rPr lang="en-US" sz="2800" dirty="0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kỷ</a:t>
            </a:r>
            <a:r>
              <a:rPr lang="en-US" sz="2800" dirty="0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luật</a:t>
            </a:r>
            <a:r>
              <a:rPr lang="en-US" sz="2800" dirty="0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kỷ</a:t>
            </a:r>
            <a:r>
              <a:rPr lang="en-US" sz="2800" dirty="0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cương</a:t>
            </a:r>
            <a:r>
              <a:rPr lang="en-US" sz="2800" dirty="0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sz="2800" dirty="0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chính</a:t>
            </a:r>
            <a:r>
              <a:rPr lang="en-US" sz="2800" dirty="0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bám</a:t>
            </a:r>
            <a:r>
              <a:rPr lang="en-US" sz="2800" dirty="0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sát</a:t>
            </a:r>
            <a:r>
              <a:rPr lang="en-US" sz="2800" dirty="0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2800" dirty="0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nhiệm</a:t>
            </a:r>
            <a:r>
              <a:rPr lang="en-US" sz="2800" dirty="0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vụ</a:t>
            </a:r>
            <a:r>
              <a:rPr lang="en-US" sz="2800" dirty="0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sz="2800" dirty="0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2800" dirty="0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đề</a:t>
            </a:r>
            <a:r>
              <a:rPr lang="en-US" sz="2800" dirty="0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ra</a:t>
            </a:r>
            <a:endParaRPr lang="en-US" sz="2800" dirty="0" smtClean="0">
              <a:effectLst>
                <a:glow rad="101600">
                  <a:schemeClr val="bg1">
                    <a:alpha val="9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1176"/>
            <a:ext cx="9144000" cy="835536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000" b="1" dirty="0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KẾ HOẠCH 08/KH-TTTP CỦA THANH TRA THÀNH PHỐ</a:t>
            </a:r>
            <a:br>
              <a:rPr lang="en-GB" sz="2000" b="1" dirty="0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GB" sz="2000" b="1" dirty="0" err="1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GB" sz="2000" b="1" dirty="0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29 </a:t>
            </a:r>
            <a:r>
              <a:rPr lang="en-GB" sz="2000" b="1" dirty="0" err="1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tháng</a:t>
            </a:r>
            <a:r>
              <a:rPr lang="en-GB" sz="2000" b="1" dirty="0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01 </a:t>
            </a:r>
            <a:r>
              <a:rPr lang="en-GB" sz="2000" b="1" dirty="0" err="1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năm</a:t>
            </a:r>
            <a:r>
              <a:rPr lang="en-GB" sz="2000" b="1" dirty="0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2024</a:t>
            </a:r>
            <a:endParaRPr lang="en-US" sz="2000" dirty="0"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25579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52736"/>
            <a:ext cx="8229600" cy="508918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rgbClr val="E20000"/>
                </a:solidFill>
                <a:latin typeface="Times New Roman" pitchFamily="18" charset="0"/>
                <a:cs typeface="Times New Roman" pitchFamily="18" charset="0"/>
              </a:rPr>
              <a:t>HÌNH THỨC KHEN THƯỞNG</a:t>
            </a:r>
            <a:endParaRPr lang="en-US" sz="3600" b="1" dirty="0">
              <a:solidFill>
                <a:srgbClr val="E2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192" y="2204864"/>
            <a:ext cx="8435280" cy="3816423"/>
          </a:xfrm>
          <a:solidFill>
            <a:srgbClr val="FFFFFF">
              <a:alpha val="50196"/>
            </a:srgbClr>
          </a:solidFill>
        </p:spPr>
        <p:txBody>
          <a:bodyPr>
            <a:normAutofit/>
          </a:bodyPr>
          <a:lstStyle/>
          <a:p>
            <a:pPr algn="just">
              <a:spcBef>
                <a:spcPts val="1200"/>
              </a:spcBef>
            </a:pPr>
            <a:r>
              <a:rPr lang="vi-VN" sz="2800" dirty="0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Giấy </a:t>
            </a:r>
            <a:r>
              <a:rPr lang="vi-VN" sz="2800" dirty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khen của Chánh Thanh tra: Xét, tặng cho các tập thể, cá nhân có thành tích trong </a:t>
            </a:r>
            <a:r>
              <a:rPr lang="vi-VN" sz="2800" dirty="0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cải </a:t>
            </a:r>
            <a:r>
              <a:rPr lang="vi-VN" sz="2800" dirty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cách hành </a:t>
            </a:r>
            <a:r>
              <a:rPr lang="vi-VN" sz="2800" dirty="0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chính</a:t>
            </a:r>
            <a:r>
              <a:rPr lang="en-US" sz="2800" dirty="0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sau</a:t>
            </a:r>
            <a:r>
              <a:rPr lang="en-US" sz="2800" dirty="0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kiểm</a:t>
            </a:r>
            <a:r>
              <a:rPr lang="en-US" sz="2800" dirty="0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tra</a:t>
            </a:r>
            <a:r>
              <a:rPr lang="en-US" sz="2800" dirty="0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nội</a:t>
            </a:r>
            <a:r>
              <a:rPr lang="en-US" sz="2800" dirty="0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bộ</a:t>
            </a:r>
            <a:r>
              <a:rPr lang="vi-VN" sz="2800" dirty="0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endParaRPr lang="en-US" sz="2800" dirty="0" smtClean="0">
              <a:effectLst>
                <a:glow rad="101600">
                  <a:schemeClr val="bg1">
                    <a:alpha val="9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ts val="1200"/>
              </a:spcBef>
            </a:pPr>
            <a:endParaRPr lang="vi-VN" sz="2800" dirty="0">
              <a:effectLst>
                <a:glow rad="101600">
                  <a:schemeClr val="bg1">
                    <a:alpha val="9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ts val="1200"/>
              </a:spcBef>
            </a:pPr>
            <a:r>
              <a:rPr lang="vi-VN" sz="2800" dirty="0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Bằng </a:t>
            </a:r>
            <a:r>
              <a:rPr lang="vi-VN" sz="2800" dirty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khen của Ủy ban nhân dân thành phố: Trên cơ </a:t>
            </a:r>
            <a:r>
              <a:rPr lang="vi-VN" sz="2800" dirty="0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sở</a:t>
            </a:r>
            <a:r>
              <a:rPr lang="en-US" sz="2800" dirty="0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2800" dirty="0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Kế</a:t>
            </a:r>
            <a:r>
              <a:rPr lang="en-US" sz="2800" dirty="0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hoạch</a:t>
            </a:r>
            <a:r>
              <a:rPr lang="en-US" sz="2800" dirty="0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800" dirty="0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Ủy</a:t>
            </a:r>
            <a:r>
              <a:rPr lang="en-US" sz="2800" dirty="0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ban </a:t>
            </a:r>
            <a:r>
              <a:rPr lang="en-US" sz="2800" dirty="0" err="1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en-US" sz="2800" dirty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Thành</a:t>
            </a:r>
            <a:r>
              <a:rPr lang="en-US" sz="2800" dirty="0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phố</a:t>
            </a:r>
            <a:r>
              <a:rPr lang="en-US" sz="2800" dirty="0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800" dirty="0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Sở</a:t>
            </a:r>
            <a:r>
              <a:rPr lang="en-US" sz="2800" dirty="0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Nội</a:t>
            </a:r>
            <a:r>
              <a:rPr lang="en-US" sz="2800" dirty="0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vụ</a:t>
            </a:r>
            <a:r>
              <a:rPr lang="en-US" sz="2800" dirty="0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en-US" sz="2800" dirty="0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sz="2800" dirty="0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đua</a:t>
            </a:r>
            <a:r>
              <a:rPr lang="en-US" sz="2800" dirty="0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sáng</a:t>
            </a:r>
            <a:r>
              <a:rPr lang="en-US" sz="2800" dirty="0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tạo</a:t>
            </a:r>
            <a:r>
              <a:rPr lang="en-US" sz="2800" dirty="0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2800" dirty="0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cải</a:t>
            </a:r>
            <a:r>
              <a:rPr lang="en-US" sz="2800" dirty="0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cách</a:t>
            </a:r>
            <a:r>
              <a:rPr lang="en-US" sz="2800" dirty="0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sz="2800" dirty="0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chính</a:t>
            </a:r>
            <a:endParaRPr lang="vi-VN" sz="2800" dirty="0">
              <a:effectLst>
                <a:glow rad="101600">
                  <a:schemeClr val="bg1">
                    <a:alpha val="9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1176"/>
            <a:ext cx="9144000" cy="835536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000" b="1" dirty="0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KẾ HOẠCH 08/KH-TTTP CỦA THANH TRA THÀNH PHỐ</a:t>
            </a:r>
            <a:br>
              <a:rPr lang="en-GB" sz="2000" b="1" dirty="0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GB" sz="2000" b="1" dirty="0" err="1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GB" sz="2000" b="1" dirty="0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29 </a:t>
            </a:r>
            <a:r>
              <a:rPr lang="en-GB" sz="2000" b="1" dirty="0" err="1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tháng</a:t>
            </a:r>
            <a:r>
              <a:rPr lang="en-GB" sz="2000" b="1" dirty="0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01 </a:t>
            </a:r>
            <a:r>
              <a:rPr lang="en-GB" sz="2000" b="1" dirty="0" err="1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năm</a:t>
            </a:r>
            <a:r>
              <a:rPr lang="en-GB" sz="2000" b="1" dirty="0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2024</a:t>
            </a:r>
            <a:endParaRPr lang="en-US" sz="2000" dirty="0"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91911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52736"/>
            <a:ext cx="8229600" cy="508918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E20000"/>
                </a:solidFill>
                <a:latin typeface="Times New Roman" pitchFamily="18" charset="0"/>
                <a:cs typeface="Times New Roman" pitchFamily="18" charset="0"/>
              </a:rPr>
              <a:t>MỤC TIÊU</a:t>
            </a:r>
            <a:endParaRPr lang="en-US" b="1" dirty="0">
              <a:solidFill>
                <a:srgbClr val="E2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16832"/>
            <a:ext cx="8435280" cy="4320481"/>
          </a:xfrm>
          <a:noFill/>
        </p:spPr>
        <p:txBody>
          <a:bodyPr>
            <a:normAutofit/>
          </a:bodyPr>
          <a:lstStyle/>
          <a:p>
            <a:pPr marL="0" indent="0" algn="ctr">
              <a:spcBef>
                <a:spcPts val="1200"/>
              </a:spcBef>
              <a:buNone/>
            </a:pPr>
            <a:r>
              <a:rPr lang="en-US" sz="4400" i="1" dirty="0" smtClean="0">
                <a:solidFill>
                  <a:srgbClr val="E20000"/>
                </a:solidFill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vi-VN" sz="4400" i="1" dirty="0">
                <a:solidFill>
                  <a:srgbClr val="E20000"/>
                </a:solidFill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Quyết tâm </a:t>
            </a:r>
            <a:endParaRPr lang="en-US" sz="4400" i="1" dirty="0" smtClean="0">
              <a:solidFill>
                <a:srgbClr val="E20000"/>
              </a:solidFill>
              <a:effectLst>
                <a:glow rad="101600">
                  <a:schemeClr val="bg1">
                    <a:alpha val="9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spcBef>
                <a:spcPts val="1200"/>
              </a:spcBef>
              <a:buNone/>
            </a:pPr>
            <a:r>
              <a:rPr lang="vi-VN" sz="4400" i="1" dirty="0" smtClean="0">
                <a:solidFill>
                  <a:srgbClr val="E20000"/>
                </a:solidFill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thực </a:t>
            </a:r>
            <a:r>
              <a:rPr lang="vi-VN" sz="4400" i="1" dirty="0">
                <a:solidFill>
                  <a:srgbClr val="E20000"/>
                </a:solidFill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hiện hiệu quả chuyển đổi số </a:t>
            </a:r>
            <a:endParaRPr lang="en-US" sz="4400" i="1" dirty="0" smtClean="0">
              <a:solidFill>
                <a:srgbClr val="E20000"/>
              </a:solidFill>
              <a:effectLst>
                <a:glow rad="101600">
                  <a:schemeClr val="bg1">
                    <a:alpha val="9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spcBef>
                <a:spcPts val="1200"/>
              </a:spcBef>
              <a:buNone/>
            </a:pPr>
            <a:r>
              <a:rPr lang="vi-VN" sz="4400" i="1" dirty="0" smtClean="0">
                <a:solidFill>
                  <a:srgbClr val="E20000"/>
                </a:solidFill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và Nghị quyết số 98/2023/QH15 của Quốc hộ</a:t>
            </a:r>
            <a:r>
              <a:rPr lang="en-US" sz="4400" i="1" dirty="0" smtClean="0">
                <a:solidFill>
                  <a:srgbClr val="E20000"/>
                </a:solidFill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i</a:t>
            </a:r>
            <a:r>
              <a:rPr lang="vi-VN" sz="4400" i="1" dirty="0" smtClean="0">
                <a:solidFill>
                  <a:srgbClr val="E20000"/>
                </a:solidFill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”</a:t>
            </a:r>
            <a:endParaRPr lang="en-US" sz="4400" i="1" dirty="0">
              <a:solidFill>
                <a:srgbClr val="E20000"/>
              </a:solidFill>
              <a:effectLst>
                <a:glow rad="101600">
                  <a:schemeClr val="bg1">
                    <a:alpha val="9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1176"/>
            <a:ext cx="9144000" cy="835536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000" b="1" dirty="0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KẾ HOẠCH 08/KH-TTTP CỦA THANH TRA THÀNH PHỐ</a:t>
            </a:r>
            <a:br>
              <a:rPr lang="en-GB" sz="2000" b="1" dirty="0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GB" sz="2000" b="1" dirty="0" err="1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GB" sz="2000" b="1" dirty="0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29 </a:t>
            </a:r>
            <a:r>
              <a:rPr lang="en-GB" sz="2000" b="1" dirty="0" err="1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tháng</a:t>
            </a:r>
            <a:r>
              <a:rPr lang="en-GB" sz="2000" b="1" dirty="0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01 </a:t>
            </a:r>
            <a:r>
              <a:rPr lang="en-GB" sz="2000" b="1" dirty="0" err="1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năm</a:t>
            </a:r>
            <a:r>
              <a:rPr lang="en-GB" sz="2000" b="1" dirty="0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2024</a:t>
            </a:r>
            <a:endParaRPr lang="en-US" sz="2000" dirty="0"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19914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Hình ảnh" ma:contentTypeID="0x0101020007037598AF324647ADCF01D0F35855F9" ma:contentTypeVersion="1" ma:contentTypeDescription="Tải lên hình ảnh hoặc ảnh chụp." ma:contentTypeScope="" ma:versionID="34446bfbe35aa6670b0af960767a50ab">
  <xsd:schema xmlns:xsd="http://www.w3.org/2001/XMLSchema" xmlns:p="http://schemas.microsoft.com/office/2006/metadata/properties" xmlns:ns1="http://schemas.microsoft.com/sharepoint/v3" xmlns:ns2="581d824c-1fc9-4e3f-8b05-44d3e10bb38c" targetNamespace="http://schemas.microsoft.com/office/2006/metadata/properties" ma:root="true" ma:fieldsID="424bf7395c1fc8e88eed0e6be42e3cbf" ns1:_="" ns2:_="">
    <xsd:import namespace="http://schemas.microsoft.com/sharepoint/v3"/>
    <xsd:import namespace="581d824c-1fc9-4e3f-8b05-44d3e10bb38c"/>
    <xsd:element name="properties">
      <xsd:complexType>
        <xsd:sequence>
          <xsd:element name="documentManagement">
            <xsd:complexType>
              <xsd:all>
                <xsd:element ref="ns1:ImageWidth" minOccurs="0"/>
                <xsd:element ref="ns1:ImageHeight" minOccurs="0"/>
                <xsd:element ref="ns1:ImageCreateDate" minOccurs="0"/>
                <xsd:element ref="ns1:Description" minOccurs="0"/>
                <xsd:element ref="ns2:Ch_x1ecd_n_x0020_h_x00ec_nh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http://schemas.microsoft.com/sharepoint/v3" elementFormDefault="qualified">
    <xsd:import namespace="http://schemas.microsoft.com/office/2006/documentManagement/types"/>
    <xsd:element name="ImageWidth" ma:index="11" nillable="true" ma:displayName="Độ rộng Hình ảnh" ma:internalName="ImageWidth" ma:readOnly="true">
      <xsd:simpleType>
        <xsd:restriction base="dms:Unknown"/>
      </xsd:simpleType>
    </xsd:element>
    <xsd:element name="ImageHeight" ma:index="12" nillable="true" ma:displayName="Chiều cao Hình ảnh" ma:internalName="ImageHeight" ma:readOnly="true">
      <xsd:simpleType>
        <xsd:restriction base="dms:Unknown"/>
      </xsd:simpleType>
    </xsd:element>
    <xsd:element name="ImageCreateDate" ma:index="13" nillable="true" ma:displayName="Ngày Chụp Hình ảnh" ma:format="DateTime" ma:hidden="true" ma:internalName="ImageCreateDate">
      <xsd:simpleType>
        <xsd:restriction base="dms:DateTime"/>
      </xsd:simpleType>
    </xsd:element>
    <xsd:element name="Description" ma:index="14" nillable="true" ma:displayName="Mô tả" ma:description="Được sử dụng làm văn bản thay thế cho hình ảnh" ma:hidden="true" ma:internalName="Description">
      <xsd:simpleType>
        <xsd:restriction base="dms:Note"/>
      </xsd:simpleType>
    </xsd:element>
  </xsd:schema>
  <xsd:schema xmlns:xsd="http://www.w3.org/2001/XMLSchema" xmlns:dms="http://schemas.microsoft.com/office/2006/documentManagement/types" targetNamespace="581d824c-1fc9-4e3f-8b05-44d3e10bb38c" elementFormDefault="qualified">
    <xsd:import namespace="http://schemas.microsoft.com/office/2006/documentManagement/types"/>
    <xsd:element name="Ch_x1ecd_n_x0020_h_x00ec_nh" ma:index="23" nillable="true" ma:displayName="Chọn hình" ma:internalName="Ch_x1ecd_n_x0020_h_x00ec_nh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Loại Nội dung" ma:readOnly="true"/>
        <xsd:element ref="dc:title" minOccurs="0" maxOccurs="1" ma:index="8" ma:displayName="Tiêu đề"/>
        <xsd:element ref="dc:subject" minOccurs="0" maxOccurs="1"/>
        <xsd:element ref="dc:description" minOccurs="0" maxOccurs="1"/>
        <xsd:element name="keywords" minOccurs="0" maxOccurs="1" type="xsd:string" ma:index="20" ma:displayName="Từ khoá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ImageCreateDate xmlns="http://schemas.microsoft.com/sharepoint/v3" xsi:nil="true"/>
    <Description xmlns="http://schemas.microsoft.com/sharepoint/v3" xsi:nil="true"/>
    <Ch_x1ecd_n_x0020_h_x00ec_nh xmlns="581d824c-1fc9-4e3f-8b05-44d3e10bb38c" xsi:nil="true"/>
  </documentManagement>
</p:properties>
</file>

<file path=customXml/itemProps1.xml><?xml version="1.0" encoding="utf-8"?>
<ds:datastoreItem xmlns:ds="http://schemas.openxmlformats.org/officeDocument/2006/customXml" ds:itemID="{729E7363-2F9B-4DAC-B078-A763F3990BF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581d824c-1fc9-4e3f-8b05-44d3e10bb38c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2.xml><?xml version="1.0" encoding="utf-8"?>
<ds:datastoreItem xmlns:ds="http://schemas.openxmlformats.org/officeDocument/2006/customXml" ds:itemID="{B216CFC6-760F-4F93-AF30-73D8B0F9092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A71629C-1B2F-44D4-8A27-1917F7DCC8B7}">
  <ds:schemaRefs>
    <ds:schemaRef ds:uri="http://schemas.microsoft.com/office/2006/metadata/properties"/>
    <ds:schemaRef ds:uri="http://schemas.microsoft.com/sharepoint/v3"/>
    <ds:schemaRef ds:uri="581d824c-1fc9-4e3f-8b05-44d3e10bb38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98</TotalTime>
  <Words>349</Words>
  <Application>Microsoft Office PowerPoint</Application>
  <PresentationFormat>On-screen Show (4:3)</PresentationFormat>
  <Paragraphs>30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KẾ HOẠCH 08/KH-TTTP CỦA THANH TRA THÀNH PHỐ ngày 29 tháng 01 năm 2024</vt:lpstr>
      <vt:lpstr>CĂN CỨ</vt:lpstr>
      <vt:lpstr>ĐỐI TƯỢNG</vt:lpstr>
      <vt:lpstr>NỘI DUNG NHIỆM VỤ</vt:lpstr>
      <vt:lpstr>HÌNH THỨC KHEN THƯỞNG</vt:lpstr>
      <vt:lpstr>MỤC TIÊU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CMS</dc:creator>
  <cp:lastModifiedBy>CMS</cp:lastModifiedBy>
  <cp:revision>47</cp:revision>
  <dcterms:created xsi:type="dcterms:W3CDTF">2023-12-19T08:32:48Z</dcterms:created>
  <dcterms:modified xsi:type="dcterms:W3CDTF">2024-11-30T10:45:23Z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0x0101020007037598AF324647ADCF01D0F35855F9</vt:lpwstr>
  </property>
</Properties>
</file>